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60" r:id="rId1"/>
  </p:sldMasterIdLst>
  <p:notesMasterIdLst>
    <p:notesMasterId r:id="rId10"/>
  </p:notesMasterIdLst>
  <p:sldIdLst>
    <p:sldId id="256" r:id="rId2"/>
    <p:sldId id="258" r:id="rId3"/>
    <p:sldId id="259" r:id="rId4"/>
    <p:sldId id="260" r:id="rId5"/>
    <p:sldId id="261" r:id="rId6"/>
    <p:sldId id="263" r:id="rId7"/>
    <p:sldId id="262" r:id="rId8"/>
    <p:sldId id="264" r:id="rId9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4380"/>
    <p:restoredTop sz="95033" autoAdjust="0"/>
  </p:normalViewPr>
  <p:slideViewPr>
    <p:cSldViewPr snapToGrid="0">
      <p:cViewPr varScale="1">
        <p:scale>
          <a:sx n="78" d="100"/>
          <a:sy n="78" d="100"/>
        </p:scale>
        <p:origin x="8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2.pn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עליונה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מציין מיקום של תאריך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DBE20B78-4715-43F8-825D-8E3E62F73C2E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4" name="מציין מיקום של תמונת שקופית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מציין מיקום של הערות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6" name="מציין מיקום של כותרת תחתונה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מציין מיקום של מספר שקופית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9D652E7E-6E1C-4286-9CD7-E93D240F02CF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9432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52E7E-6E1C-4286-9CD7-E93D240F02CF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5908948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52E7E-6E1C-4286-9CD7-E93D240F02CF}" type="slidenum">
              <a:rPr lang="he-IL" smtClean="0"/>
              <a:t>2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64344542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52E7E-6E1C-4286-9CD7-E93D240F02CF}" type="slidenum">
              <a:rPr lang="he-IL" smtClean="0"/>
              <a:t>3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44521424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52E7E-6E1C-4286-9CD7-E93D240F02CF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4109434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52E7E-6E1C-4286-9CD7-E93D240F02CF}" type="slidenum">
              <a:rPr lang="he-IL" smtClean="0"/>
              <a:t>5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7276819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52E7E-6E1C-4286-9CD7-E93D240F02CF}" type="slidenum">
              <a:rPr lang="he-IL" smtClean="0"/>
              <a:t>6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295006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52E7E-6E1C-4286-9CD7-E93D240F02CF}" type="slidenum">
              <a:rPr lang="he-IL" smtClean="0"/>
              <a:t>7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29475670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מונת שקופית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מציין מיקום של הערות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מציין מיקום של מספר שקופית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652E7E-6E1C-4286-9CD7-E93D240F02CF}" type="slidenum">
              <a:rPr lang="he-IL" smtClean="0"/>
              <a:t>8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03920983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שקופית כותרת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59FC841-575F-EBA0-6E80-5461DFDDB42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כותרת משנה 2">
            <a:extLst>
              <a:ext uri="{FF2B5EF4-FFF2-40B4-BE49-F238E27FC236}">
                <a16:creationId xmlns:a16="http://schemas.microsoft.com/office/drawing/2014/main" id="{F5E927F9-53BE-C9AA-5F5C-366022CFD83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e-IL"/>
              <a:t>לחץ כדי לערוך סגנון כותרת משנה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03EA046-0FCD-7CA7-1AE1-69CFCBDB46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643FAA95-EA01-B72B-BC03-2F29A4266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BAECB4D6-AD55-2617-5D31-DAD25F4B94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860212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כותרת וטקסט אנכ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7F00E722-D52B-A8E4-0A3C-836990CCC5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BE0D48D3-AD57-B172-B4A7-1AF30C57471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E8DE8619-E529-029D-81C0-60FC486710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037CE261-8424-E625-EED7-D2714BFF9A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4EECF00D-A3B3-0CFE-5AEC-BF58AA3440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59943299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כותרת אנכית וטקס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אנכית 1">
            <a:extLst>
              <a:ext uri="{FF2B5EF4-FFF2-40B4-BE49-F238E27FC236}">
                <a16:creationId xmlns:a16="http://schemas.microsoft.com/office/drawing/2014/main" id="{7EBF4BCD-F978-CF74-16EB-61FF5EE3523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טקסט אנכי 2">
            <a:extLst>
              <a:ext uri="{FF2B5EF4-FFF2-40B4-BE49-F238E27FC236}">
                <a16:creationId xmlns:a16="http://schemas.microsoft.com/office/drawing/2014/main" id="{CE045EAA-0AFF-C03C-975B-57146E127F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78AFFEA3-BA96-C690-04B6-6788864546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EE828846-8469-F472-5CC5-78DB1074A4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C3140D8-54EF-EF96-50D2-62F7FE818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500747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כותרת ותוכן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05950291-9E0A-3D29-8C6D-E493CDA3EF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FEB0535F-A4EE-65CD-C0FB-706A92CAE9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6EE6CCF7-9FAC-13DE-F6E5-891207F7EC0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FE7490A-7791-EAC9-2923-B6CA74070D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68D22258-C452-9D1C-E23D-9D0F47F3D7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83658171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כותרת מקטע עליונ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5FA0628-23AC-1CAA-3BF1-2F199EB1B4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53758D54-B5DC-96B3-00B9-8FB8B0A5DC2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34CB5F75-130E-82EE-001A-97A888732B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42B0BBF2-86EC-C5E2-2B96-5B2B668789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374004CA-4941-4D34-60CF-5DAE6008E8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8494884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שני תכנים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257E4A5A-0904-0FFF-5295-7127DE4103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03741FE1-0D39-668F-EA5D-AE20D513BF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12B9D8C5-54EC-2219-CC63-0C6E83E3ACC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38A9BE02-863B-9C0B-2D95-43398CA0279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12C341DC-2494-299B-1A8B-F640771684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5D2238CF-3ECB-E57D-CE43-CAE1CE5CB3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20848638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השווא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3C0B56B5-5D68-1C4B-8BDD-CC1B92E904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8A0DCBAE-EA90-9F4B-5D71-DAB184CE513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4" name="מציין מיקום תוכן 3">
            <a:extLst>
              <a:ext uri="{FF2B5EF4-FFF2-40B4-BE49-F238E27FC236}">
                <a16:creationId xmlns:a16="http://schemas.microsoft.com/office/drawing/2014/main" id="{35B087AA-8115-5C82-DCA1-99C20D5AA64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5" name="מציין מיקום טקסט 4">
            <a:extLst>
              <a:ext uri="{FF2B5EF4-FFF2-40B4-BE49-F238E27FC236}">
                <a16:creationId xmlns:a16="http://schemas.microsoft.com/office/drawing/2014/main" id="{1F100CDD-3AA8-60D3-5F5F-A2301EC595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6" name="מציין מיקום תוכן 5">
            <a:extLst>
              <a:ext uri="{FF2B5EF4-FFF2-40B4-BE49-F238E27FC236}">
                <a16:creationId xmlns:a16="http://schemas.microsoft.com/office/drawing/2014/main" id="{56441851-F8DC-4562-46B5-985DC1F93C8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7" name="מציין מיקום של תאריך 6">
            <a:extLst>
              <a:ext uri="{FF2B5EF4-FFF2-40B4-BE49-F238E27FC236}">
                <a16:creationId xmlns:a16="http://schemas.microsoft.com/office/drawing/2014/main" id="{0F94635C-A472-06E5-449D-4C3B265E34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8" name="מציין מיקום של כותרת תחתונה 7">
            <a:extLst>
              <a:ext uri="{FF2B5EF4-FFF2-40B4-BE49-F238E27FC236}">
                <a16:creationId xmlns:a16="http://schemas.microsoft.com/office/drawing/2014/main" id="{902970BA-2E5C-8473-5625-F6D3660830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מציין מיקום של מספר שקופית 8">
            <a:extLst>
              <a:ext uri="{FF2B5EF4-FFF2-40B4-BE49-F238E27FC236}">
                <a16:creationId xmlns:a16="http://schemas.microsoft.com/office/drawing/2014/main" id="{460FDF1C-F219-0916-DACC-29C42F099F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680446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כותרת בלבד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EB060019-0B06-286B-F0B1-8F4B338E99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אריך 2">
            <a:extLst>
              <a:ext uri="{FF2B5EF4-FFF2-40B4-BE49-F238E27FC236}">
                <a16:creationId xmlns:a16="http://schemas.microsoft.com/office/drawing/2014/main" id="{31E05D82-C2C1-05D0-31C1-9C2E271B61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4" name="מציין מיקום של כותרת תחתונה 3">
            <a:extLst>
              <a:ext uri="{FF2B5EF4-FFF2-40B4-BE49-F238E27FC236}">
                <a16:creationId xmlns:a16="http://schemas.microsoft.com/office/drawing/2014/main" id="{45372D49-E733-0853-C166-C4CEAFBD30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מציין מיקום של מספר שקופית 4">
            <a:extLst>
              <a:ext uri="{FF2B5EF4-FFF2-40B4-BE49-F238E27FC236}">
                <a16:creationId xmlns:a16="http://schemas.microsoft.com/office/drawing/2014/main" id="{A0449E45-30FC-1229-7C98-1EFD2A9876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5381710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ריק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תאריך 1">
            <a:extLst>
              <a:ext uri="{FF2B5EF4-FFF2-40B4-BE49-F238E27FC236}">
                <a16:creationId xmlns:a16="http://schemas.microsoft.com/office/drawing/2014/main" id="{128E491C-5D8B-AF6B-B1DF-7BD6A86990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3" name="מציין מיקום של כותרת תחתונה 2">
            <a:extLst>
              <a:ext uri="{FF2B5EF4-FFF2-40B4-BE49-F238E27FC236}">
                <a16:creationId xmlns:a16="http://schemas.microsoft.com/office/drawing/2014/main" id="{F06CE088-9089-169F-B33C-BB1AE7182F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מציין מיקום של מספר שקופית 3">
            <a:extLst>
              <a:ext uri="{FF2B5EF4-FFF2-40B4-BE49-F238E27FC236}">
                <a16:creationId xmlns:a16="http://schemas.microsoft.com/office/drawing/2014/main" id="{E5CA3D01-7299-084C-F016-4070D62621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479963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תוכן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BE11007B-4411-7F99-1BD5-5CC2C994C7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תוכן 2">
            <a:extLst>
              <a:ext uri="{FF2B5EF4-FFF2-40B4-BE49-F238E27FC236}">
                <a16:creationId xmlns:a16="http://schemas.microsoft.com/office/drawing/2014/main" id="{903D403A-2672-F9D7-22AF-E5CA2B6C5A9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F80F2728-A418-A3A3-4C28-090F973E36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F49843BD-1E44-DAD9-EE76-820F713B3A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5C0159B1-0E17-99A2-5047-4892EE00AA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CC5DF4E-CACB-34D9-A745-761737F441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291034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תמונה עם כיתוב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62926093-7480-A7E7-1032-1363581368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של תמונה 2">
            <a:extLst>
              <a:ext uri="{FF2B5EF4-FFF2-40B4-BE49-F238E27FC236}">
                <a16:creationId xmlns:a16="http://schemas.microsoft.com/office/drawing/2014/main" id="{06A47A63-887F-89E6-09CD-060A932D84A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מציין מיקום טקסט 3">
            <a:extLst>
              <a:ext uri="{FF2B5EF4-FFF2-40B4-BE49-F238E27FC236}">
                <a16:creationId xmlns:a16="http://schemas.microsoft.com/office/drawing/2014/main" id="{581F845B-212D-76C9-0DE4-09E0FCC0C2F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e-IL"/>
              <a:t>לחץ כדי לערוך סגנונות טקסט של תבנית בסיס</a:t>
            </a:r>
          </a:p>
        </p:txBody>
      </p:sp>
      <p:sp>
        <p:nvSpPr>
          <p:cNvPr id="5" name="מציין מיקום של תאריך 4">
            <a:extLst>
              <a:ext uri="{FF2B5EF4-FFF2-40B4-BE49-F238E27FC236}">
                <a16:creationId xmlns:a16="http://schemas.microsoft.com/office/drawing/2014/main" id="{7AF696C7-A33E-DFF9-4E0A-7CD44FFAEB3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6" name="מציין מיקום של כותרת תחתונה 5">
            <a:extLst>
              <a:ext uri="{FF2B5EF4-FFF2-40B4-BE49-F238E27FC236}">
                <a16:creationId xmlns:a16="http://schemas.microsoft.com/office/drawing/2014/main" id="{7E0579CF-CE4E-1EC2-DD4A-8BF67D9051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מציין מיקום של מספר שקופית 6">
            <a:extLst>
              <a:ext uri="{FF2B5EF4-FFF2-40B4-BE49-F238E27FC236}">
                <a16:creationId xmlns:a16="http://schemas.microsoft.com/office/drawing/2014/main" id="{6057A19E-71AC-AFA0-51F4-819BBD40A3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08480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מציין מיקום של כותרת 1">
            <a:extLst>
              <a:ext uri="{FF2B5EF4-FFF2-40B4-BE49-F238E27FC236}">
                <a16:creationId xmlns:a16="http://schemas.microsoft.com/office/drawing/2014/main" id="{809BF08D-4875-EBD0-253B-F458496176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he-IL"/>
              <a:t>לחץ כדי לערוך סגנון כותרת של תבנית בסיס</a:t>
            </a:r>
          </a:p>
        </p:txBody>
      </p:sp>
      <p:sp>
        <p:nvSpPr>
          <p:cNvPr id="3" name="מציין מיקום טקסט 2">
            <a:extLst>
              <a:ext uri="{FF2B5EF4-FFF2-40B4-BE49-F238E27FC236}">
                <a16:creationId xmlns:a16="http://schemas.microsoft.com/office/drawing/2014/main" id="{A17168B9-DFD4-2FA5-7526-6FB32FF850A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he-IL"/>
              <a:t>לחץ כדי לערוך סגנונות טקסט של תבנית בסיס</a:t>
            </a:r>
          </a:p>
          <a:p>
            <a:pPr lvl="1"/>
            <a:r>
              <a:rPr lang="he-IL"/>
              <a:t>רמה שנייה</a:t>
            </a:r>
          </a:p>
          <a:p>
            <a:pPr lvl="2"/>
            <a:r>
              <a:rPr lang="he-IL"/>
              <a:t>רמה שלישית</a:t>
            </a:r>
          </a:p>
          <a:p>
            <a:pPr lvl="3"/>
            <a:r>
              <a:rPr lang="he-IL"/>
              <a:t>רמה רביעית</a:t>
            </a:r>
          </a:p>
          <a:p>
            <a:pPr lvl="4"/>
            <a:r>
              <a:rPr lang="he-IL"/>
              <a:t>רמה חמישית</a:t>
            </a:r>
          </a:p>
        </p:txBody>
      </p:sp>
      <p:sp>
        <p:nvSpPr>
          <p:cNvPr id="4" name="מציין מיקום של תאריך 3">
            <a:extLst>
              <a:ext uri="{FF2B5EF4-FFF2-40B4-BE49-F238E27FC236}">
                <a16:creationId xmlns:a16="http://schemas.microsoft.com/office/drawing/2014/main" id="{DA5C78F8-A615-395E-BA1E-C86361C12A7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55DCE8D6-2D70-4E29-A3AF-8D6FE2D6D85C}" type="datetimeFigureOut">
              <a:rPr lang="he-IL" smtClean="0"/>
              <a:t>ט"ז/סיון/תשפ"ד</a:t>
            </a:fld>
            <a:endParaRPr lang="he-IL"/>
          </a:p>
        </p:txBody>
      </p:sp>
      <p:sp>
        <p:nvSpPr>
          <p:cNvPr id="5" name="מציין מיקום של כותרת תחתונה 4">
            <a:extLst>
              <a:ext uri="{FF2B5EF4-FFF2-40B4-BE49-F238E27FC236}">
                <a16:creationId xmlns:a16="http://schemas.microsoft.com/office/drawing/2014/main" id="{1F551E8C-8614-ACD8-953A-299370F256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מציין מיקום של מספר שקופית 5">
            <a:extLst>
              <a:ext uri="{FF2B5EF4-FFF2-40B4-BE49-F238E27FC236}">
                <a16:creationId xmlns:a16="http://schemas.microsoft.com/office/drawing/2014/main" id="{FD3DF4F0-7931-14D5-1334-6A0B0527526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9750C16-8564-4C5F-A4C7-E8BE6DF9135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5928170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6" Type="http://schemas.openxmlformats.org/officeDocument/2006/relationships/image" Target="../media/image12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liorgabbay/MirrorTalk" TargetMode="External"/><Relationship Id="rId4" Type="http://schemas.openxmlformats.org/officeDocument/2006/relationships/hyperlink" Target="https://cloud.google.com/text-to-speech?hl=en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64" name="Rectangle 1053">
            <a:extLst>
              <a:ext uri="{FF2B5EF4-FFF2-40B4-BE49-F238E27FC236}">
                <a16:creationId xmlns:a16="http://schemas.microsoft.com/office/drawing/2014/main" id="{959C6B72-F8E6-4281-8F3E-93FC0DC980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DDCF5C79-14CF-3F7E-9522-60CF99164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12648" y="293187"/>
            <a:ext cx="5876397" cy="2063808"/>
          </a:xfrm>
        </p:spPr>
        <p:txBody>
          <a:bodyPr vert="horz" lIns="91440" tIns="45720" rIns="91440" bIns="45720" rtlCol="0" anchor="b">
            <a:noAutofit/>
          </a:bodyPr>
          <a:lstStyle/>
          <a:p>
            <a:pPr algn="l" rtl="0"/>
            <a:r>
              <a:rPr lang="en-US" sz="5400" dirty="0">
                <a:latin typeface="Assistant ExtraLight" panose="00000300000000000000" pitchFamily="2" charset="-79"/>
                <a:cs typeface="Assistant ExtraLight" panose="00000300000000000000" pitchFamily="2" charset="-79"/>
              </a:rPr>
              <a:t>Adjust your assistant</a:t>
            </a:r>
          </a:p>
        </p:txBody>
      </p:sp>
      <p:pic>
        <p:nvPicPr>
          <p:cNvPr id="1034" name="Picture 10" descr="‪Siri - Apple‬‏">
            <a:extLst>
              <a:ext uri="{FF2B5EF4-FFF2-40B4-BE49-F238E27FC236}">
                <a16:creationId xmlns:a16="http://schemas.microsoft.com/office/drawing/2014/main" id="{D7FBEE18-6071-7990-7481-4EC469B857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77434" y="365125"/>
            <a:ext cx="2194560" cy="21945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תמונה 4" descr="תמונה שמכילה כדוק, ציוד ספורט, פוטבול&#10;&#10;התיאור נוצר באופן אוטומטי">
            <a:extLst>
              <a:ext uri="{FF2B5EF4-FFF2-40B4-BE49-F238E27FC236}">
                <a16:creationId xmlns:a16="http://schemas.microsoft.com/office/drawing/2014/main" id="{3967A81A-CBD8-B789-5BA4-2ABB45F5138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460383" y="365125"/>
            <a:ext cx="2194560" cy="2194560"/>
          </a:xfrm>
          <a:prstGeom prst="rect">
            <a:avLst/>
          </a:prstGeom>
        </p:spPr>
      </p:pic>
      <p:sp>
        <p:nvSpPr>
          <p:cNvPr id="1065" name="sketch line">
            <a:extLst>
              <a:ext uri="{FF2B5EF4-FFF2-40B4-BE49-F238E27FC236}">
                <a16:creationId xmlns:a16="http://schemas.microsoft.com/office/drawing/2014/main" id="{490234EE-E0D8-4805-9227-CCEAC601691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8200" y="2650181"/>
            <a:ext cx="4343400" cy="18288"/>
          </a:xfrm>
          <a:custGeom>
            <a:avLst/>
            <a:gdLst>
              <a:gd name="connsiteX0" fmla="*/ 0 w 4343400"/>
              <a:gd name="connsiteY0" fmla="*/ 0 h 18288"/>
              <a:gd name="connsiteX1" fmla="*/ 577052 w 4343400"/>
              <a:gd name="connsiteY1" fmla="*/ 0 h 18288"/>
              <a:gd name="connsiteX2" fmla="*/ 1067235 w 4343400"/>
              <a:gd name="connsiteY2" fmla="*/ 0 h 18288"/>
              <a:gd name="connsiteX3" fmla="*/ 1600853 w 4343400"/>
              <a:gd name="connsiteY3" fmla="*/ 0 h 18288"/>
              <a:gd name="connsiteX4" fmla="*/ 2264773 w 4343400"/>
              <a:gd name="connsiteY4" fmla="*/ 0 h 18288"/>
              <a:gd name="connsiteX5" fmla="*/ 2841825 w 4343400"/>
              <a:gd name="connsiteY5" fmla="*/ 0 h 18288"/>
              <a:gd name="connsiteX6" fmla="*/ 3375442 w 4343400"/>
              <a:gd name="connsiteY6" fmla="*/ 0 h 18288"/>
              <a:gd name="connsiteX7" fmla="*/ 4343400 w 4343400"/>
              <a:gd name="connsiteY7" fmla="*/ 0 h 18288"/>
              <a:gd name="connsiteX8" fmla="*/ 4343400 w 4343400"/>
              <a:gd name="connsiteY8" fmla="*/ 18288 h 18288"/>
              <a:gd name="connsiteX9" fmla="*/ 3722914 w 4343400"/>
              <a:gd name="connsiteY9" fmla="*/ 18288 h 18288"/>
              <a:gd name="connsiteX10" fmla="*/ 3189297 w 4343400"/>
              <a:gd name="connsiteY10" fmla="*/ 18288 h 18288"/>
              <a:gd name="connsiteX11" fmla="*/ 2481943 w 4343400"/>
              <a:gd name="connsiteY11" fmla="*/ 18288 h 18288"/>
              <a:gd name="connsiteX12" fmla="*/ 1904891 w 4343400"/>
              <a:gd name="connsiteY12" fmla="*/ 18288 h 18288"/>
              <a:gd name="connsiteX13" fmla="*/ 1414707 w 4343400"/>
              <a:gd name="connsiteY13" fmla="*/ 18288 h 18288"/>
              <a:gd name="connsiteX14" fmla="*/ 750788 w 4343400"/>
              <a:gd name="connsiteY14" fmla="*/ 18288 h 18288"/>
              <a:gd name="connsiteX15" fmla="*/ 0 w 4343400"/>
              <a:gd name="connsiteY15" fmla="*/ 18288 h 18288"/>
              <a:gd name="connsiteX16" fmla="*/ 0 w 4343400"/>
              <a:gd name="connsiteY16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</a:cxnLst>
            <a:rect l="l" t="t" r="r" b="b"/>
            <a:pathLst>
              <a:path w="4343400" h="18288" fill="none" extrusionOk="0">
                <a:moveTo>
                  <a:pt x="0" y="0"/>
                </a:moveTo>
                <a:cubicBezTo>
                  <a:pt x="233209" y="-19550"/>
                  <a:pt x="330816" y="19068"/>
                  <a:pt x="577052" y="0"/>
                </a:cubicBezTo>
                <a:cubicBezTo>
                  <a:pt x="823288" y="-19068"/>
                  <a:pt x="875077" y="10360"/>
                  <a:pt x="1067235" y="0"/>
                </a:cubicBezTo>
                <a:cubicBezTo>
                  <a:pt x="1259393" y="-10360"/>
                  <a:pt x="1410699" y="2939"/>
                  <a:pt x="1600853" y="0"/>
                </a:cubicBezTo>
                <a:cubicBezTo>
                  <a:pt x="1791007" y="-2939"/>
                  <a:pt x="2101644" y="-26225"/>
                  <a:pt x="2264773" y="0"/>
                </a:cubicBezTo>
                <a:cubicBezTo>
                  <a:pt x="2427902" y="26225"/>
                  <a:pt x="2690426" y="-27726"/>
                  <a:pt x="2841825" y="0"/>
                </a:cubicBezTo>
                <a:cubicBezTo>
                  <a:pt x="2993224" y="27726"/>
                  <a:pt x="3172320" y="-18569"/>
                  <a:pt x="3375442" y="0"/>
                </a:cubicBezTo>
                <a:cubicBezTo>
                  <a:pt x="3578564" y="18569"/>
                  <a:pt x="4003119" y="21909"/>
                  <a:pt x="4343400" y="0"/>
                </a:cubicBezTo>
                <a:cubicBezTo>
                  <a:pt x="4343798" y="7429"/>
                  <a:pt x="4343380" y="10822"/>
                  <a:pt x="4343400" y="18288"/>
                </a:cubicBezTo>
                <a:cubicBezTo>
                  <a:pt x="4109047" y="14709"/>
                  <a:pt x="3996986" y="7919"/>
                  <a:pt x="3722914" y="18288"/>
                </a:cubicBezTo>
                <a:cubicBezTo>
                  <a:pt x="3448842" y="28657"/>
                  <a:pt x="3340973" y="29252"/>
                  <a:pt x="3189297" y="18288"/>
                </a:cubicBezTo>
                <a:cubicBezTo>
                  <a:pt x="3037621" y="7324"/>
                  <a:pt x="2636891" y="-9539"/>
                  <a:pt x="2481943" y="18288"/>
                </a:cubicBezTo>
                <a:cubicBezTo>
                  <a:pt x="2326995" y="46115"/>
                  <a:pt x="2131632" y="740"/>
                  <a:pt x="1904891" y="18288"/>
                </a:cubicBezTo>
                <a:cubicBezTo>
                  <a:pt x="1678150" y="35836"/>
                  <a:pt x="1575362" y="-3381"/>
                  <a:pt x="1414707" y="18288"/>
                </a:cubicBezTo>
                <a:cubicBezTo>
                  <a:pt x="1254052" y="39957"/>
                  <a:pt x="1051093" y="-335"/>
                  <a:pt x="750788" y="18288"/>
                </a:cubicBezTo>
                <a:cubicBezTo>
                  <a:pt x="450483" y="36911"/>
                  <a:pt x="293781" y="22900"/>
                  <a:pt x="0" y="18288"/>
                </a:cubicBezTo>
                <a:cubicBezTo>
                  <a:pt x="-591" y="13205"/>
                  <a:pt x="-663" y="6329"/>
                  <a:pt x="0" y="0"/>
                </a:cubicBezTo>
                <a:close/>
              </a:path>
              <a:path w="4343400" h="18288" stroke="0" extrusionOk="0">
                <a:moveTo>
                  <a:pt x="0" y="0"/>
                </a:moveTo>
                <a:cubicBezTo>
                  <a:pt x="212719" y="-28531"/>
                  <a:pt x="340561" y="-1164"/>
                  <a:pt x="577052" y="0"/>
                </a:cubicBezTo>
                <a:cubicBezTo>
                  <a:pt x="813543" y="1164"/>
                  <a:pt x="866967" y="-9376"/>
                  <a:pt x="1067235" y="0"/>
                </a:cubicBezTo>
                <a:cubicBezTo>
                  <a:pt x="1267503" y="9376"/>
                  <a:pt x="1485778" y="-20470"/>
                  <a:pt x="1774589" y="0"/>
                </a:cubicBezTo>
                <a:cubicBezTo>
                  <a:pt x="2063400" y="20470"/>
                  <a:pt x="2090152" y="-14502"/>
                  <a:pt x="2351641" y="0"/>
                </a:cubicBezTo>
                <a:cubicBezTo>
                  <a:pt x="2613130" y="14502"/>
                  <a:pt x="2802864" y="19125"/>
                  <a:pt x="2928693" y="0"/>
                </a:cubicBezTo>
                <a:cubicBezTo>
                  <a:pt x="3054522" y="-19125"/>
                  <a:pt x="3482611" y="-2038"/>
                  <a:pt x="3636046" y="0"/>
                </a:cubicBezTo>
                <a:cubicBezTo>
                  <a:pt x="3789481" y="2038"/>
                  <a:pt x="4012363" y="973"/>
                  <a:pt x="4343400" y="0"/>
                </a:cubicBezTo>
                <a:cubicBezTo>
                  <a:pt x="4342514" y="5429"/>
                  <a:pt x="4344221" y="14046"/>
                  <a:pt x="4343400" y="18288"/>
                </a:cubicBezTo>
                <a:cubicBezTo>
                  <a:pt x="4078870" y="-6138"/>
                  <a:pt x="4015967" y="29658"/>
                  <a:pt x="3809782" y="18288"/>
                </a:cubicBezTo>
                <a:cubicBezTo>
                  <a:pt x="3603597" y="6918"/>
                  <a:pt x="3495552" y="24439"/>
                  <a:pt x="3189297" y="18288"/>
                </a:cubicBezTo>
                <a:cubicBezTo>
                  <a:pt x="2883042" y="12137"/>
                  <a:pt x="2850610" y="32583"/>
                  <a:pt x="2568811" y="18288"/>
                </a:cubicBezTo>
                <a:cubicBezTo>
                  <a:pt x="2287012" y="3993"/>
                  <a:pt x="2279820" y="23580"/>
                  <a:pt x="1991759" y="18288"/>
                </a:cubicBezTo>
                <a:cubicBezTo>
                  <a:pt x="1703698" y="12996"/>
                  <a:pt x="1616455" y="23157"/>
                  <a:pt x="1284405" y="18288"/>
                </a:cubicBezTo>
                <a:cubicBezTo>
                  <a:pt x="952355" y="13419"/>
                  <a:pt x="783530" y="16053"/>
                  <a:pt x="577052" y="18288"/>
                </a:cubicBezTo>
                <a:cubicBezTo>
                  <a:pt x="370574" y="20523"/>
                  <a:pt x="173929" y="5195"/>
                  <a:pt x="0" y="18288"/>
                </a:cubicBezTo>
                <a:cubicBezTo>
                  <a:pt x="668" y="13665"/>
                  <a:pt x="578" y="5675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121903347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כותרת 1">
            <a:extLst>
              <a:ext uri="{FF2B5EF4-FFF2-40B4-BE49-F238E27FC236}">
                <a16:creationId xmlns:a16="http://schemas.microsoft.com/office/drawing/2014/main" id="{B72D7726-945E-A850-8622-1A47678A3692}"/>
              </a:ext>
            </a:extLst>
          </p:cNvPr>
          <p:cNvSpPr txBox="1">
            <a:spLocks/>
          </p:cNvSpPr>
          <p:nvPr/>
        </p:nvSpPr>
        <p:spPr>
          <a:xfrm>
            <a:off x="612648" y="2908005"/>
            <a:ext cx="5295015" cy="32689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indent="-228600" algn="l" rtl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  <a:ea typeface="+mn-ea"/>
                <a:cs typeface="+mn-cs"/>
              </a:rPr>
              <a:t>Name: Lior Gabbay</a:t>
            </a:r>
          </a:p>
          <a:p>
            <a:pPr indent="-228600" algn="l" rtl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  <a:ea typeface="+mn-ea"/>
                <a:cs typeface="+mn-cs"/>
              </a:rPr>
              <a:t>Id: 208197327</a:t>
            </a:r>
          </a:p>
          <a:p>
            <a:pPr indent="-228600" algn="l" rtl="0"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  <a:ea typeface="+mn-ea"/>
                <a:cs typeface="+mn-cs"/>
              </a:rPr>
              <a:t>Project type: application</a:t>
            </a:r>
          </a:p>
        </p:txBody>
      </p:sp>
      <p:pic>
        <p:nvPicPr>
          <p:cNvPr id="1026" name="Picture 2" descr="‪About Google Assistant voice control‬‏">
            <a:extLst>
              <a:ext uri="{FF2B5EF4-FFF2-40B4-BE49-F238E27FC236}">
                <a16:creationId xmlns:a16="http://schemas.microsoft.com/office/drawing/2014/main" id="{8E36E6C5-1819-710F-827C-F046E9BFED9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6877434" y="3291203"/>
            <a:ext cx="4701918" cy="21591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070675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C4879EFC-8E62-4E00-973C-C45EE9EC6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כותרת 1">
            <a:extLst>
              <a:ext uri="{FF2B5EF4-FFF2-40B4-BE49-F238E27FC236}">
                <a16:creationId xmlns:a16="http://schemas.microsoft.com/office/drawing/2014/main" id="{DDCF5C79-14CF-3F7E-9522-60CF99164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39656" y="637001"/>
            <a:ext cx="10909640" cy="1368614"/>
          </a:xfrm>
        </p:spPr>
        <p:txBody>
          <a:bodyPr anchor="ctr">
            <a:normAutofit/>
          </a:bodyPr>
          <a:lstStyle/>
          <a:p>
            <a:r>
              <a:rPr lang="en-US" sz="5400" dirty="0">
                <a:latin typeface="Assistant ExtraLight" panose="00000300000000000000" pitchFamily="2" charset="-79"/>
                <a:cs typeface="Assistant ExtraLight" panose="00000300000000000000" pitchFamily="2" charset="-79"/>
              </a:rPr>
              <a:t>My project choice</a:t>
            </a:r>
            <a:endParaRPr lang="he-IL" sz="5400" dirty="0">
              <a:latin typeface="Assistant ExtraLight" panose="00000300000000000000" pitchFamily="2" charset="-79"/>
              <a:cs typeface="Assistant ExtraLight" panose="00000300000000000000" pitchFamily="2" charset="-79"/>
            </a:endParaRPr>
          </a:p>
        </p:txBody>
      </p:sp>
      <p:sp>
        <p:nvSpPr>
          <p:cNvPr id="21" name="sketch line">
            <a:extLst>
              <a:ext uri="{FF2B5EF4-FFF2-40B4-BE49-F238E27FC236}">
                <a16:creationId xmlns:a16="http://schemas.microsoft.com/office/drawing/2014/main" id="{D6A9C53F-5F90-40A5-8C85-5412D39C8C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450080" y="1850683"/>
            <a:ext cx="3291840" cy="18288"/>
          </a:xfrm>
          <a:custGeom>
            <a:avLst/>
            <a:gdLst>
              <a:gd name="connsiteX0" fmla="*/ 0 w 3291840"/>
              <a:gd name="connsiteY0" fmla="*/ 0 h 18288"/>
              <a:gd name="connsiteX1" fmla="*/ 658368 w 3291840"/>
              <a:gd name="connsiteY1" fmla="*/ 0 h 18288"/>
              <a:gd name="connsiteX2" fmla="*/ 1283818 w 3291840"/>
              <a:gd name="connsiteY2" fmla="*/ 0 h 18288"/>
              <a:gd name="connsiteX3" fmla="*/ 1909267 w 3291840"/>
              <a:gd name="connsiteY3" fmla="*/ 0 h 18288"/>
              <a:gd name="connsiteX4" fmla="*/ 2633472 w 3291840"/>
              <a:gd name="connsiteY4" fmla="*/ 0 h 18288"/>
              <a:gd name="connsiteX5" fmla="*/ 3291840 w 3291840"/>
              <a:gd name="connsiteY5" fmla="*/ 0 h 18288"/>
              <a:gd name="connsiteX6" fmla="*/ 3291840 w 3291840"/>
              <a:gd name="connsiteY6" fmla="*/ 18288 h 18288"/>
              <a:gd name="connsiteX7" fmla="*/ 2633472 w 3291840"/>
              <a:gd name="connsiteY7" fmla="*/ 18288 h 18288"/>
              <a:gd name="connsiteX8" fmla="*/ 2073859 w 3291840"/>
              <a:gd name="connsiteY8" fmla="*/ 18288 h 18288"/>
              <a:gd name="connsiteX9" fmla="*/ 1448410 w 3291840"/>
              <a:gd name="connsiteY9" fmla="*/ 18288 h 18288"/>
              <a:gd name="connsiteX10" fmla="*/ 822960 w 3291840"/>
              <a:gd name="connsiteY10" fmla="*/ 18288 h 18288"/>
              <a:gd name="connsiteX11" fmla="*/ 0 w 3291840"/>
              <a:gd name="connsiteY11" fmla="*/ 18288 h 18288"/>
              <a:gd name="connsiteX12" fmla="*/ 0 w 3291840"/>
              <a:gd name="connsiteY12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3291840" h="18288" fill="none" extrusionOk="0">
                <a:moveTo>
                  <a:pt x="0" y="0"/>
                </a:moveTo>
                <a:cubicBezTo>
                  <a:pt x="173077" y="-20031"/>
                  <a:pt x="443104" y="6424"/>
                  <a:pt x="658368" y="0"/>
                </a:cubicBezTo>
                <a:cubicBezTo>
                  <a:pt x="873632" y="-6424"/>
                  <a:pt x="1034028" y="11764"/>
                  <a:pt x="1283818" y="0"/>
                </a:cubicBezTo>
                <a:cubicBezTo>
                  <a:pt x="1533608" y="-11764"/>
                  <a:pt x="1691227" y="-30112"/>
                  <a:pt x="1909267" y="0"/>
                </a:cubicBezTo>
                <a:cubicBezTo>
                  <a:pt x="2127307" y="30112"/>
                  <a:pt x="2272465" y="-18735"/>
                  <a:pt x="2633472" y="0"/>
                </a:cubicBezTo>
                <a:cubicBezTo>
                  <a:pt x="2994479" y="18735"/>
                  <a:pt x="3023324" y="-32030"/>
                  <a:pt x="3291840" y="0"/>
                </a:cubicBezTo>
                <a:cubicBezTo>
                  <a:pt x="3291406" y="7551"/>
                  <a:pt x="3291373" y="9822"/>
                  <a:pt x="3291840" y="18288"/>
                </a:cubicBezTo>
                <a:cubicBezTo>
                  <a:pt x="3048445" y="38989"/>
                  <a:pt x="2846548" y="-14400"/>
                  <a:pt x="2633472" y="18288"/>
                </a:cubicBezTo>
                <a:cubicBezTo>
                  <a:pt x="2420396" y="50976"/>
                  <a:pt x="2304099" y="6336"/>
                  <a:pt x="2073859" y="18288"/>
                </a:cubicBezTo>
                <a:cubicBezTo>
                  <a:pt x="1843619" y="30240"/>
                  <a:pt x="1706926" y="10778"/>
                  <a:pt x="1448410" y="18288"/>
                </a:cubicBezTo>
                <a:cubicBezTo>
                  <a:pt x="1189894" y="25798"/>
                  <a:pt x="1002278" y="8992"/>
                  <a:pt x="822960" y="18288"/>
                </a:cubicBezTo>
                <a:cubicBezTo>
                  <a:pt x="643642" y="27585"/>
                  <a:pt x="307039" y="38051"/>
                  <a:pt x="0" y="18288"/>
                </a:cubicBezTo>
                <a:cubicBezTo>
                  <a:pt x="60" y="11696"/>
                  <a:pt x="66" y="3758"/>
                  <a:pt x="0" y="0"/>
                </a:cubicBezTo>
                <a:close/>
              </a:path>
              <a:path w="3291840" h="18288" stroke="0" extrusionOk="0">
                <a:moveTo>
                  <a:pt x="0" y="0"/>
                </a:moveTo>
                <a:cubicBezTo>
                  <a:pt x="195850" y="28018"/>
                  <a:pt x="434891" y="17390"/>
                  <a:pt x="592531" y="0"/>
                </a:cubicBezTo>
                <a:cubicBezTo>
                  <a:pt x="750171" y="-17390"/>
                  <a:pt x="1018709" y="32200"/>
                  <a:pt x="1316736" y="0"/>
                </a:cubicBezTo>
                <a:cubicBezTo>
                  <a:pt x="1614763" y="-32200"/>
                  <a:pt x="1696480" y="-11367"/>
                  <a:pt x="1876349" y="0"/>
                </a:cubicBezTo>
                <a:cubicBezTo>
                  <a:pt x="2056218" y="11367"/>
                  <a:pt x="2193364" y="13433"/>
                  <a:pt x="2435962" y="0"/>
                </a:cubicBezTo>
                <a:cubicBezTo>
                  <a:pt x="2678560" y="-13433"/>
                  <a:pt x="3010901" y="-42367"/>
                  <a:pt x="3291840" y="0"/>
                </a:cubicBezTo>
                <a:cubicBezTo>
                  <a:pt x="3291758" y="4406"/>
                  <a:pt x="3291751" y="9982"/>
                  <a:pt x="3291840" y="18288"/>
                </a:cubicBezTo>
                <a:cubicBezTo>
                  <a:pt x="3108993" y="14228"/>
                  <a:pt x="2952658" y="46900"/>
                  <a:pt x="2666390" y="18288"/>
                </a:cubicBezTo>
                <a:cubicBezTo>
                  <a:pt x="2380122" y="-10324"/>
                  <a:pt x="2263855" y="41055"/>
                  <a:pt x="2040941" y="18288"/>
                </a:cubicBezTo>
                <a:cubicBezTo>
                  <a:pt x="1818027" y="-4479"/>
                  <a:pt x="1675097" y="6509"/>
                  <a:pt x="1415491" y="18288"/>
                </a:cubicBezTo>
                <a:cubicBezTo>
                  <a:pt x="1155885" y="30068"/>
                  <a:pt x="852976" y="36210"/>
                  <a:pt x="691286" y="18288"/>
                </a:cubicBezTo>
                <a:cubicBezTo>
                  <a:pt x="529596" y="366"/>
                  <a:pt x="187183" y="13912"/>
                  <a:pt x="0" y="18288"/>
                </a:cubicBezTo>
                <a:cubicBezTo>
                  <a:pt x="189" y="14288"/>
                  <a:pt x="-703" y="3747"/>
                  <a:pt x="0" y="0"/>
                </a:cubicBezTo>
                <a:close/>
              </a:path>
            </a:pathLst>
          </a:custGeom>
          <a:solidFill>
            <a:schemeClr val="accent2"/>
          </a:solidFill>
          <a:ln w="41275" cap="rnd">
            <a:solidFill>
              <a:schemeClr val="accent2"/>
            </a:solidFill>
            <a:round/>
            <a:extLst>
              <a:ext uri="{C807C97D-BFC1-408E-A445-0C87EB9F89A2}">
                <ask:lineSketchStyleProps xmlns:ask="http://schemas.microsoft.com/office/drawing/2018/sketchyshapes" sd="286374121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תמונה 6">
            <a:extLst>
              <a:ext uri="{FF2B5EF4-FFF2-40B4-BE49-F238E27FC236}">
                <a16:creationId xmlns:a16="http://schemas.microsoft.com/office/drawing/2014/main" id="{B33EF0FD-0D4E-42D2-DD7F-5BDDEC75F9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58812" y="2642616"/>
            <a:ext cx="3605784" cy="3605784"/>
          </a:xfrm>
          <a:prstGeom prst="rect">
            <a:avLst/>
          </a:prstGeom>
        </p:spPr>
      </p:pic>
      <p:pic>
        <p:nvPicPr>
          <p:cNvPr id="9" name="תמונה 8">
            <a:extLst>
              <a:ext uri="{FF2B5EF4-FFF2-40B4-BE49-F238E27FC236}">
                <a16:creationId xmlns:a16="http://schemas.microsoft.com/office/drawing/2014/main" id="{6AFFBCD6-554F-634B-1BCB-9B330C80F90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27405" y="2642616"/>
            <a:ext cx="3605784" cy="36057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22249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DCF5C79-14CF-3F7E-9522-60CF99164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326" y="273317"/>
            <a:ext cx="10902751" cy="831581"/>
          </a:xfrm>
        </p:spPr>
        <p:txBody>
          <a:bodyPr anchor="ctr">
            <a:normAutofit fontScale="90000"/>
          </a:bodyPr>
          <a:lstStyle/>
          <a:p>
            <a:r>
              <a:rPr lang="en-US" sz="5400" dirty="0">
                <a:latin typeface="Assistant ExtraLight" panose="00000300000000000000" pitchFamily="2" charset="-79"/>
                <a:cs typeface="Assistant ExtraLight" panose="00000300000000000000" pitchFamily="2" charset="-79"/>
              </a:rPr>
              <a:t>Project flow</a:t>
            </a:r>
            <a:endParaRPr lang="he-IL" sz="5400" dirty="0">
              <a:latin typeface="Assistant ExtraLight" panose="00000300000000000000" pitchFamily="2" charset="-79"/>
              <a:cs typeface="Assistant ExtraLight" panose="00000300000000000000" pitchFamily="2" charset="-79"/>
            </a:endParaRPr>
          </a:p>
        </p:txBody>
      </p:sp>
      <p:sp>
        <p:nvSpPr>
          <p:cNvPr id="3" name="מלבן 2">
            <a:extLst>
              <a:ext uri="{FF2B5EF4-FFF2-40B4-BE49-F238E27FC236}">
                <a16:creationId xmlns:a16="http://schemas.microsoft.com/office/drawing/2014/main" id="{C14F56B4-92F9-D3F8-9F18-E9732F8D93AE}"/>
              </a:ext>
            </a:extLst>
          </p:cNvPr>
          <p:cNvSpPr/>
          <p:nvPr/>
        </p:nvSpPr>
        <p:spPr>
          <a:xfrm>
            <a:off x="867664" y="3785615"/>
            <a:ext cx="1299464" cy="5486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User recording </a:t>
            </a:r>
            <a:endParaRPr lang="he-IL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sp>
        <p:nvSpPr>
          <p:cNvPr id="6" name="מלבן 5">
            <a:extLst>
              <a:ext uri="{FF2B5EF4-FFF2-40B4-BE49-F238E27FC236}">
                <a16:creationId xmlns:a16="http://schemas.microsoft.com/office/drawing/2014/main" id="{585F2B0F-4A4B-4799-7BC3-6951830820A0}"/>
              </a:ext>
            </a:extLst>
          </p:cNvPr>
          <p:cNvSpPr/>
          <p:nvPr/>
        </p:nvSpPr>
        <p:spPr>
          <a:xfrm>
            <a:off x="3616960" y="2813303"/>
            <a:ext cx="1299464" cy="5486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Pre-process</a:t>
            </a:r>
            <a:endParaRPr lang="he-IL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sp>
        <p:nvSpPr>
          <p:cNvPr id="8" name="מלבן 7">
            <a:extLst>
              <a:ext uri="{FF2B5EF4-FFF2-40B4-BE49-F238E27FC236}">
                <a16:creationId xmlns:a16="http://schemas.microsoft.com/office/drawing/2014/main" id="{3AF8CBD3-AF3B-1DB2-09EE-02FD3252ADF7}"/>
              </a:ext>
            </a:extLst>
          </p:cNvPr>
          <p:cNvSpPr/>
          <p:nvPr/>
        </p:nvSpPr>
        <p:spPr>
          <a:xfrm>
            <a:off x="3616960" y="4791456"/>
            <a:ext cx="1299464" cy="5486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Speech to Text</a:t>
            </a:r>
            <a:endParaRPr lang="he-IL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sp>
        <p:nvSpPr>
          <p:cNvPr id="9" name="מלבן 8">
            <a:extLst>
              <a:ext uri="{FF2B5EF4-FFF2-40B4-BE49-F238E27FC236}">
                <a16:creationId xmlns:a16="http://schemas.microsoft.com/office/drawing/2014/main" id="{14471A86-BA1E-3728-756E-B627AA1287D8}"/>
              </a:ext>
            </a:extLst>
          </p:cNvPr>
          <p:cNvSpPr/>
          <p:nvPr/>
        </p:nvSpPr>
        <p:spPr>
          <a:xfrm>
            <a:off x="5821170" y="2813302"/>
            <a:ext cx="1436119" cy="5486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Prediction </a:t>
            </a:r>
            <a:endParaRPr lang="he-IL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sp>
        <p:nvSpPr>
          <p:cNvPr id="10" name="מלבן 9">
            <a:extLst>
              <a:ext uri="{FF2B5EF4-FFF2-40B4-BE49-F238E27FC236}">
                <a16:creationId xmlns:a16="http://schemas.microsoft.com/office/drawing/2014/main" id="{445BF9B4-EEA8-8D89-681C-4B65C9DE01C9}"/>
              </a:ext>
            </a:extLst>
          </p:cNvPr>
          <p:cNvSpPr/>
          <p:nvPr/>
        </p:nvSpPr>
        <p:spPr>
          <a:xfrm>
            <a:off x="5752843" y="4791456"/>
            <a:ext cx="1504447" cy="5486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Getting response </a:t>
            </a:r>
            <a:r>
              <a:rPr lang="en-US" sz="12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(Chat </a:t>
            </a:r>
            <a:r>
              <a:rPr lang="en-US" sz="1200" dirty="0" err="1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gpt</a:t>
            </a:r>
            <a:r>
              <a:rPr lang="en-US" sz="12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)</a:t>
            </a:r>
            <a:endParaRPr lang="he-IL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sp>
        <p:nvSpPr>
          <p:cNvPr id="11" name="מלבן 10">
            <a:extLst>
              <a:ext uri="{FF2B5EF4-FFF2-40B4-BE49-F238E27FC236}">
                <a16:creationId xmlns:a16="http://schemas.microsoft.com/office/drawing/2014/main" id="{E8A89D0C-2B60-66E8-92C9-1748BB5CD6E9}"/>
              </a:ext>
            </a:extLst>
          </p:cNvPr>
          <p:cNvSpPr/>
          <p:nvPr/>
        </p:nvSpPr>
        <p:spPr>
          <a:xfrm>
            <a:off x="7926067" y="3648455"/>
            <a:ext cx="1504447" cy="5486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Text To Speech</a:t>
            </a:r>
            <a:br>
              <a:rPr lang="en-US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</a:br>
            <a:r>
              <a:rPr lang="en-US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(google Api)</a:t>
            </a:r>
            <a:endParaRPr lang="he-IL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sp>
        <p:nvSpPr>
          <p:cNvPr id="12" name="מלבן 11">
            <a:extLst>
              <a:ext uri="{FF2B5EF4-FFF2-40B4-BE49-F238E27FC236}">
                <a16:creationId xmlns:a16="http://schemas.microsoft.com/office/drawing/2014/main" id="{4AB43611-3349-B79B-2FC4-AD64DD0C3DA8}"/>
              </a:ext>
            </a:extLst>
          </p:cNvPr>
          <p:cNvSpPr/>
          <p:nvPr/>
        </p:nvSpPr>
        <p:spPr>
          <a:xfrm>
            <a:off x="10033784" y="3648455"/>
            <a:ext cx="1504447" cy="5486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Assistant Response</a:t>
            </a:r>
            <a:endParaRPr lang="he-IL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cxnSp>
        <p:nvCxnSpPr>
          <p:cNvPr id="14" name="מחבר חץ ישר 13">
            <a:extLst>
              <a:ext uri="{FF2B5EF4-FFF2-40B4-BE49-F238E27FC236}">
                <a16:creationId xmlns:a16="http://schemas.microsoft.com/office/drawing/2014/main" id="{9D1076CB-296B-A079-5D0A-8105A15041A2}"/>
              </a:ext>
            </a:extLst>
          </p:cNvPr>
          <p:cNvCxnSpPr>
            <a:stCxn id="3" idx="3"/>
            <a:endCxn id="6" idx="1"/>
          </p:cNvCxnSpPr>
          <p:nvPr/>
        </p:nvCxnSpPr>
        <p:spPr>
          <a:xfrm flipV="1">
            <a:off x="2167128" y="3087624"/>
            <a:ext cx="1449832" cy="972312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מחבר חץ ישר 14">
            <a:extLst>
              <a:ext uri="{FF2B5EF4-FFF2-40B4-BE49-F238E27FC236}">
                <a16:creationId xmlns:a16="http://schemas.microsoft.com/office/drawing/2014/main" id="{6CEC3E2C-87EE-C3F0-064D-7AB148F9C62D}"/>
              </a:ext>
            </a:extLst>
          </p:cNvPr>
          <p:cNvCxnSpPr>
            <a:cxnSpLocks/>
            <a:stCxn id="3" idx="3"/>
            <a:endCxn id="8" idx="1"/>
          </p:cNvCxnSpPr>
          <p:nvPr/>
        </p:nvCxnSpPr>
        <p:spPr>
          <a:xfrm>
            <a:off x="2167128" y="4059936"/>
            <a:ext cx="1449832" cy="100584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מחבר חץ ישר 17">
            <a:extLst>
              <a:ext uri="{FF2B5EF4-FFF2-40B4-BE49-F238E27FC236}">
                <a16:creationId xmlns:a16="http://schemas.microsoft.com/office/drawing/2014/main" id="{59623D68-DC55-0305-D03B-6D61944CE1B4}"/>
              </a:ext>
            </a:extLst>
          </p:cNvPr>
          <p:cNvCxnSpPr>
            <a:cxnSpLocks/>
            <a:stCxn id="6" idx="3"/>
            <a:endCxn id="9" idx="1"/>
          </p:cNvCxnSpPr>
          <p:nvPr/>
        </p:nvCxnSpPr>
        <p:spPr>
          <a:xfrm flipV="1">
            <a:off x="4916424" y="3087623"/>
            <a:ext cx="904746" cy="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מחבר חץ ישר 22">
            <a:extLst>
              <a:ext uri="{FF2B5EF4-FFF2-40B4-BE49-F238E27FC236}">
                <a16:creationId xmlns:a16="http://schemas.microsoft.com/office/drawing/2014/main" id="{0FA88920-C6C9-5947-06D0-22EBDA2E9DBF}"/>
              </a:ext>
            </a:extLst>
          </p:cNvPr>
          <p:cNvCxnSpPr>
            <a:cxnSpLocks/>
            <a:stCxn id="9" idx="3"/>
            <a:endCxn id="11" idx="1"/>
          </p:cNvCxnSpPr>
          <p:nvPr/>
        </p:nvCxnSpPr>
        <p:spPr>
          <a:xfrm>
            <a:off x="7257289" y="3087623"/>
            <a:ext cx="668778" cy="83515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6" name="מחבר חץ ישר 25">
            <a:extLst>
              <a:ext uri="{FF2B5EF4-FFF2-40B4-BE49-F238E27FC236}">
                <a16:creationId xmlns:a16="http://schemas.microsoft.com/office/drawing/2014/main" id="{968A3615-42CF-39ED-F8BF-478A905B4814}"/>
              </a:ext>
            </a:extLst>
          </p:cNvPr>
          <p:cNvCxnSpPr>
            <a:cxnSpLocks/>
            <a:stCxn id="8" idx="3"/>
            <a:endCxn id="10" idx="1"/>
          </p:cNvCxnSpPr>
          <p:nvPr/>
        </p:nvCxnSpPr>
        <p:spPr>
          <a:xfrm>
            <a:off x="4916424" y="5065777"/>
            <a:ext cx="836419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9" name="מחבר חץ ישר 28">
            <a:extLst>
              <a:ext uri="{FF2B5EF4-FFF2-40B4-BE49-F238E27FC236}">
                <a16:creationId xmlns:a16="http://schemas.microsoft.com/office/drawing/2014/main" id="{373EFE60-7848-65D3-53FC-0A8790C1DE0B}"/>
              </a:ext>
            </a:extLst>
          </p:cNvPr>
          <p:cNvCxnSpPr>
            <a:cxnSpLocks/>
            <a:stCxn id="10" idx="3"/>
            <a:endCxn id="11" idx="1"/>
          </p:cNvCxnSpPr>
          <p:nvPr/>
        </p:nvCxnSpPr>
        <p:spPr>
          <a:xfrm flipV="1">
            <a:off x="7257290" y="3922776"/>
            <a:ext cx="668777" cy="114300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מחבר חץ ישר 31">
            <a:extLst>
              <a:ext uri="{FF2B5EF4-FFF2-40B4-BE49-F238E27FC236}">
                <a16:creationId xmlns:a16="http://schemas.microsoft.com/office/drawing/2014/main" id="{E6740DCF-9321-9985-B01C-A36D8F0BF9BE}"/>
              </a:ext>
            </a:extLst>
          </p:cNvPr>
          <p:cNvCxnSpPr>
            <a:cxnSpLocks/>
            <a:stCxn id="11" idx="3"/>
            <a:endCxn id="12" idx="1"/>
          </p:cNvCxnSpPr>
          <p:nvPr/>
        </p:nvCxnSpPr>
        <p:spPr>
          <a:xfrm>
            <a:off x="9430514" y="3922776"/>
            <a:ext cx="603270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8" name="מחבר: מעוקל 37">
            <a:extLst>
              <a:ext uri="{FF2B5EF4-FFF2-40B4-BE49-F238E27FC236}">
                <a16:creationId xmlns:a16="http://schemas.microsoft.com/office/drawing/2014/main" id="{DA009390-90B5-9327-EA57-6E7C6216E0BE}"/>
              </a:ext>
            </a:extLst>
          </p:cNvPr>
          <p:cNvCxnSpPr>
            <a:cxnSpLocks/>
          </p:cNvCxnSpPr>
          <p:nvPr/>
        </p:nvCxnSpPr>
        <p:spPr>
          <a:xfrm rot="5400000">
            <a:off x="6083122" y="-345771"/>
            <a:ext cx="137160" cy="9268612"/>
          </a:xfrm>
          <a:prstGeom prst="curvedConnector3">
            <a:avLst>
              <a:gd name="adj1" fmla="val 1546667"/>
            </a:avLst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מלבן 40">
            <a:extLst>
              <a:ext uri="{FF2B5EF4-FFF2-40B4-BE49-F238E27FC236}">
                <a16:creationId xmlns:a16="http://schemas.microsoft.com/office/drawing/2014/main" id="{D7935F72-9D72-F938-9161-5CCADEC3B419}"/>
              </a:ext>
            </a:extLst>
          </p:cNvPr>
          <p:cNvSpPr/>
          <p:nvPr/>
        </p:nvSpPr>
        <p:spPr>
          <a:xfrm>
            <a:off x="825424" y="2356103"/>
            <a:ext cx="1383944" cy="5486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Model training on existing data</a:t>
            </a:r>
            <a:endParaRPr lang="he-IL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sp>
        <p:nvSpPr>
          <p:cNvPr id="42" name="מלבן 41">
            <a:extLst>
              <a:ext uri="{FF2B5EF4-FFF2-40B4-BE49-F238E27FC236}">
                <a16:creationId xmlns:a16="http://schemas.microsoft.com/office/drawing/2014/main" id="{90DE892D-F8C3-28B8-25BF-CDF3BEC73D7C}"/>
              </a:ext>
            </a:extLst>
          </p:cNvPr>
          <p:cNvSpPr/>
          <p:nvPr/>
        </p:nvSpPr>
        <p:spPr>
          <a:xfrm>
            <a:off x="825424" y="1287778"/>
            <a:ext cx="1383944" cy="548641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Pre – process existing data</a:t>
            </a:r>
            <a:endParaRPr lang="he-IL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cxnSp>
        <p:nvCxnSpPr>
          <p:cNvPr id="43" name="מחבר חץ ישר 42">
            <a:extLst>
              <a:ext uri="{FF2B5EF4-FFF2-40B4-BE49-F238E27FC236}">
                <a16:creationId xmlns:a16="http://schemas.microsoft.com/office/drawing/2014/main" id="{41DB32B3-CF09-2BCF-997B-EBE2CDD32A37}"/>
              </a:ext>
            </a:extLst>
          </p:cNvPr>
          <p:cNvCxnSpPr>
            <a:cxnSpLocks/>
            <a:stCxn id="42" idx="2"/>
            <a:endCxn id="41" idx="0"/>
          </p:cNvCxnSpPr>
          <p:nvPr/>
        </p:nvCxnSpPr>
        <p:spPr>
          <a:xfrm>
            <a:off x="1517396" y="1836419"/>
            <a:ext cx="0" cy="519684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47" name="מחבר חץ ישר 46">
            <a:extLst>
              <a:ext uri="{FF2B5EF4-FFF2-40B4-BE49-F238E27FC236}">
                <a16:creationId xmlns:a16="http://schemas.microsoft.com/office/drawing/2014/main" id="{986B77B1-9626-A47F-8C9A-DD1BB7C3BF6C}"/>
              </a:ext>
            </a:extLst>
          </p:cNvPr>
          <p:cNvCxnSpPr>
            <a:cxnSpLocks/>
            <a:stCxn id="41" idx="2"/>
            <a:endCxn id="3" idx="0"/>
          </p:cNvCxnSpPr>
          <p:nvPr/>
        </p:nvCxnSpPr>
        <p:spPr>
          <a:xfrm>
            <a:off x="1517396" y="2904744"/>
            <a:ext cx="0" cy="880871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1" name="תמונה 50">
            <a:extLst>
              <a:ext uri="{FF2B5EF4-FFF2-40B4-BE49-F238E27FC236}">
                <a16:creationId xmlns:a16="http://schemas.microsoft.com/office/drawing/2014/main" id="{BDE765F0-5EE6-BE59-B3EB-4F4416133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799" y="1067173"/>
            <a:ext cx="3534268" cy="2000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2056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DCF5C79-14CF-3F7E-9522-60CF99164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326" y="273317"/>
            <a:ext cx="10902751" cy="831581"/>
          </a:xfrm>
        </p:spPr>
        <p:txBody>
          <a:bodyPr anchor="ctr">
            <a:normAutofit fontScale="90000"/>
          </a:bodyPr>
          <a:lstStyle/>
          <a:p>
            <a:r>
              <a:rPr lang="en-US" sz="5400" dirty="0">
                <a:latin typeface="Assistant ExtraLight" panose="00000300000000000000" pitchFamily="2" charset="-79"/>
                <a:cs typeface="Assistant ExtraLight" panose="00000300000000000000" pitchFamily="2" charset="-79"/>
              </a:rPr>
              <a:t>Data</a:t>
            </a:r>
            <a:endParaRPr lang="he-IL" sz="5400" dirty="0">
              <a:latin typeface="Assistant ExtraLight" panose="00000300000000000000" pitchFamily="2" charset="-79"/>
              <a:cs typeface="Assistant ExtraLight" panose="00000300000000000000" pitchFamily="2" charset="-79"/>
            </a:endParaRPr>
          </a:p>
        </p:txBody>
      </p:sp>
      <p:pic>
        <p:nvPicPr>
          <p:cNvPr id="51" name="תמונה 50">
            <a:extLst>
              <a:ext uri="{FF2B5EF4-FFF2-40B4-BE49-F238E27FC236}">
                <a16:creationId xmlns:a16="http://schemas.microsoft.com/office/drawing/2014/main" id="{BDE765F0-5EE6-BE59-B3EB-4F4416133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799" y="1067173"/>
            <a:ext cx="3534268" cy="200053"/>
          </a:xfrm>
          <a:prstGeom prst="rect">
            <a:avLst/>
          </a:prstGeom>
        </p:spPr>
      </p:pic>
      <p:sp>
        <p:nvSpPr>
          <p:cNvPr id="7" name="מלבן 6">
            <a:extLst>
              <a:ext uri="{FF2B5EF4-FFF2-40B4-BE49-F238E27FC236}">
                <a16:creationId xmlns:a16="http://schemas.microsoft.com/office/drawing/2014/main" id="{88AADF86-6CB5-4438-0FB5-6F16A9A756DF}"/>
              </a:ext>
            </a:extLst>
          </p:cNvPr>
          <p:cNvSpPr/>
          <p:nvPr/>
        </p:nvSpPr>
        <p:spPr>
          <a:xfrm>
            <a:off x="845918" y="1426176"/>
            <a:ext cx="3534268" cy="47548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My data</a:t>
            </a:r>
            <a:endParaRPr lang="he-IL" sz="2400" b="1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grpSp>
        <p:nvGrpSpPr>
          <p:cNvPr id="25" name="קבוצה 24">
            <a:extLst>
              <a:ext uri="{FF2B5EF4-FFF2-40B4-BE49-F238E27FC236}">
                <a16:creationId xmlns:a16="http://schemas.microsoft.com/office/drawing/2014/main" id="{2BF25D56-E8CD-3F93-D5FA-6DC90B148893}"/>
              </a:ext>
            </a:extLst>
          </p:cNvPr>
          <p:cNvGrpSpPr/>
          <p:nvPr/>
        </p:nvGrpSpPr>
        <p:grpSpPr>
          <a:xfrm>
            <a:off x="845918" y="1989492"/>
            <a:ext cx="3534268" cy="1410672"/>
            <a:chOff x="1031888" y="2429808"/>
            <a:chExt cx="3210928" cy="1179962"/>
          </a:xfrm>
        </p:grpSpPr>
        <p:sp>
          <p:nvSpPr>
            <p:cNvPr id="5" name="מלבן 4">
              <a:extLst>
                <a:ext uri="{FF2B5EF4-FFF2-40B4-BE49-F238E27FC236}">
                  <a16:creationId xmlns:a16="http://schemas.microsoft.com/office/drawing/2014/main" id="{55A98B9C-7D65-9A01-EA65-7BAD88F2BC4C}"/>
                </a:ext>
              </a:extLst>
            </p:cNvPr>
            <p:cNvSpPr/>
            <p:nvPr/>
          </p:nvSpPr>
          <p:spPr>
            <a:xfrm>
              <a:off x="1598816" y="2429808"/>
              <a:ext cx="2644000" cy="3299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150 whisper/quiet talking records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  <p:sp>
          <p:nvSpPr>
            <p:cNvPr id="17" name="מלבן 16">
              <a:extLst>
                <a:ext uri="{FF2B5EF4-FFF2-40B4-BE49-F238E27FC236}">
                  <a16:creationId xmlns:a16="http://schemas.microsoft.com/office/drawing/2014/main" id="{43C4ED65-F52C-1982-A52D-436E961058D1}"/>
                </a:ext>
              </a:extLst>
            </p:cNvPr>
            <p:cNvSpPr/>
            <p:nvPr/>
          </p:nvSpPr>
          <p:spPr>
            <a:xfrm>
              <a:off x="1031888" y="2429808"/>
              <a:ext cx="476872" cy="3299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1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  <p:sp>
          <p:nvSpPr>
            <p:cNvPr id="19" name="מלבן 18">
              <a:extLst>
                <a:ext uri="{FF2B5EF4-FFF2-40B4-BE49-F238E27FC236}">
                  <a16:creationId xmlns:a16="http://schemas.microsoft.com/office/drawing/2014/main" id="{F0BF4BED-C573-3E46-2D95-DDBFD6889227}"/>
                </a:ext>
              </a:extLst>
            </p:cNvPr>
            <p:cNvSpPr/>
            <p:nvPr/>
          </p:nvSpPr>
          <p:spPr>
            <a:xfrm>
              <a:off x="1031888" y="2853058"/>
              <a:ext cx="476872" cy="3299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2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  <p:sp>
          <p:nvSpPr>
            <p:cNvPr id="20" name="מלבן 19">
              <a:extLst>
                <a:ext uri="{FF2B5EF4-FFF2-40B4-BE49-F238E27FC236}">
                  <a16:creationId xmlns:a16="http://schemas.microsoft.com/office/drawing/2014/main" id="{C2DE3960-4590-02A8-5288-E495E14A4E50}"/>
                </a:ext>
              </a:extLst>
            </p:cNvPr>
            <p:cNvSpPr/>
            <p:nvPr/>
          </p:nvSpPr>
          <p:spPr>
            <a:xfrm>
              <a:off x="1031888" y="3276308"/>
              <a:ext cx="476872" cy="3299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3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  <p:sp>
          <p:nvSpPr>
            <p:cNvPr id="21" name="מלבן 20">
              <a:extLst>
                <a:ext uri="{FF2B5EF4-FFF2-40B4-BE49-F238E27FC236}">
                  <a16:creationId xmlns:a16="http://schemas.microsoft.com/office/drawing/2014/main" id="{5DB99B3C-9849-E3DA-0AF9-EFD77A21307D}"/>
                </a:ext>
              </a:extLst>
            </p:cNvPr>
            <p:cNvSpPr/>
            <p:nvPr/>
          </p:nvSpPr>
          <p:spPr>
            <a:xfrm>
              <a:off x="1598816" y="2848827"/>
              <a:ext cx="2644000" cy="3299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150 regular talking records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  <p:sp>
          <p:nvSpPr>
            <p:cNvPr id="22" name="מלבן 21">
              <a:extLst>
                <a:ext uri="{FF2B5EF4-FFF2-40B4-BE49-F238E27FC236}">
                  <a16:creationId xmlns:a16="http://schemas.microsoft.com/office/drawing/2014/main" id="{00D7204C-064C-BD6A-11C8-EFCC76976BFD}"/>
                </a:ext>
              </a:extLst>
            </p:cNvPr>
            <p:cNvSpPr/>
            <p:nvPr/>
          </p:nvSpPr>
          <p:spPr>
            <a:xfrm>
              <a:off x="1598816" y="3279825"/>
              <a:ext cx="2644000" cy="3299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150 loud talking records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</p:grpSp>
      <p:sp>
        <p:nvSpPr>
          <p:cNvPr id="24" name="מלבן 23">
            <a:extLst>
              <a:ext uri="{FF2B5EF4-FFF2-40B4-BE49-F238E27FC236}">
                <a16:creationId xmlns:a16="http://schemas.microsoft.com/office/drawing/2014/main" id="{FCBE133F-06A6-6659-77CB-322A2D6CACD2}"/>
              </a:ext>
            </a:extLst>
          </p:cNvPr>
          <p:cNvSpPr/>
          <p:nvPr/>
        </p:nvSpPr>
        <p:spPr>
          <a:xfrm>
            <a:off x="845918" y="3507507"/>
            <a:ext cx="3534268" cy="39445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Total of 450 records</a:t>
            </a:r>
            <a:endParaRPr lang="he-IL" b="1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sp>
        <p:nvSpPr>
          <p:cNvPr id="27" name="מלבן 26">
            <a:extLst>
              <a:ext uri="{FF2B5EF4-FFF2-40B4-BE49-F238E27FC236}">
                <a16:creationId xmlns:a16="http://schemas.microsoft.com/office/drawing/2014/main" id="{D4D3F8FD-69BE-AB5B-379F-B68B75CF599A}"/>
              </a:ext>
            </a:extLst>
          </p:cNvPr>
          <p:cNvSpPr/>
          <p:nvPr/>
        </p:nvSpPr>
        <p:spPr>
          <a:xfrm>
            <a:off x="7648438" y="1427877"/>
            <a:ext cx="3954640" cy="475488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b="1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Pre - process</a:t>
            </a:r>
            <a:endParaRPr lang="he-IL" sz="2400" b="1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grpSp>
        <p:nvGrpSpPr>
          <p:cNvPr id="28" name="קבוצה 27">
            <a:extLst>
              <a:ext uri="{FF2B5EF4-FFF2-40B4-BE49-F238E27FC236}">
                <a16:creationId xmlns:a16="http://schemas.microsoft.com/office/drawing/2014/main" id="{DE282A69-7BC9-DC51-6B43-093E2FD16785}"/>
              </a:ext>
            </a:extLst>
          </p:cNvPr>
          <p:cNvGrpSpPr/>
          <p:nvPr/>
        </p:nvGrpSpPr>
        <p:grpSpPr>
          <a:xfrm>
            <a:off x="7648438" y="1991193"/>
            <a:ext cx="3954641" cy="1410672"/>
            <a:chOff x="1031888" y="2429808"/>
            <a:chExt cx="3592842" cy="1179962"/>
          </a:xfrm>
        </p:grpSpPr>
        <p:sp>
          <p:nvSpPr>
            <p:cNvPr id="30" name="מלבן 29">
              <a:extLst>
                <a:ext uri="{FF2B5EF4-FFF2-40B4-BE49-F238E27FC236}">
                  <a16:creationId xmlns:a16="http://schemas.microsoft.com/office/drawing/2014/main" id="{98DDBE1A-BC62-0ADB-7335-968E1241DF76}"/>
                </a:ext>
              </a:extLst>
            </p:cNvPr>
            <p:cNvSpPr/>
            <p:nvPr/>
          </p:nvSpPr>
          <p:spPr>
            <a:xfrm>
              <a:off x="1598816" y="2429809"/>
              <a:ext cx="3025913" cy="329232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Load audio as his original sample rate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  <p:sp>
          <p:nvSpPr>
            <p:cNvPr id="31" name="מלבן 30">
              <a:extLst>
                <a:ext uri="{FF2B5EF4-FFF2-40B4-BE49-F238E27FC236}">
                  <a16:creationId xmlns:a16="http://schemas.microsoft.com/office/drawing/2014/main" id="{72703B7D-BEB9-5F4F-FCF5-BDEC8F9A313A}"/>
                </a:ext>
              </a:extLst>
            </p:cNvPr>
            <p:cNvSpPr/>
            <p:nvPr/>
          </p:nvSpPr>
          <p:spPr>
            <a:xfrm>
              <a:off x="1031888" y="2429808"/>
              <a:ext cx="476872" cy="3299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1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  <p:sp>
          <p:nvSpPr>
            <p:cNvPr id="33" name="מלבן 32">
              <a:extLst>
                <a:ext uri="{FF2B5EF4-FFF2-40B4-BE49-F238E27FC236}">
                  <a16:creationId xmlns:a16="http://schemas.microsoft.com/office/drawing/2014/main" id="{27EEE367-9521-D6AB-5F9C-F186A9029819}"/>
                </a:ext>
              </a:extLst>
            </p:cNvPr>
            <p:cNvSpPr/>
            <p:nvPr/>
          </p:nvSpPr>
          <p:spPr>
            <a:xfrm>
              <a:off x="1031888" y="2853058"/>
              <a:ext cx="476872" cy="3299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2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  <p:sp>
          <p:nvSpPr>
            <p:cNvPr id="34" name="מלבן 33">
              <a:extLst>
                <a:ext uri="{FF2B5EF4-FFF2-40B4-BE49-F238E27FC236}">
                  <a16:creationId xmlns:a16="http://schemas.microsoft.com/office/drawing/2014/main" id="{07D751EC-5F52-F6C8-9257-680FF80F6CFE}"/>
                </a:ext>
              </a:extLst>
            </p:cNvPr>
            <p:cNvSpPr/>
            <p:nvPr/>
          </p:nvSpPr>
          <p:spPr>
            <a:xfrm>
              <a:off x="1031888" y="3276308"/>
              <a:ext cx="476872" cy="3299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3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  <p:sp>
          <p:nvSpPr>
            <p:cNvPr id="35" name="מלבן 34">
              <a:extLst>
                <a:ext uri="{FF2B5EF4-FFF2-40B4-BE49-F238E27FC236}">
                  <a16:creationId xmlns:a16="http://schemas.microsoft.com/office/drawing/2014/main" id="{059E307F-3A9C-82CE-72AA-CC1D1E1A2D46}"/>
                </a:ext>
              </a:extLst>
            </p:cNvPr>
            <p:cNvSpPr/>
            <p:nvPr/>
          </p:nvSpPr>
          <p:spPr>
            <a:xfrm>
              <a:off x="1598816" y="2848827"/>
              <a:ext cx="3025913" cy="3299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Computes the MFCCs from the audio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  <p:sp>
          <p:nvSpPr>
            <p:cNvPr id="36" name="מלבן 35">
              <a:extLst>
                <a:ext uri="{FF2B5EF4-FFF2-40B4-BE49-F238E27FC236}">
                  <a16:creationId xmlns:a16="http://schemas.microsoft.com/office/drawing/2014/main" id="{9CE55CB6-B10E-C9C8-3AD4-4E4A4BA212E0}"/>
                </a:ext>
              </a:extLst>
            </p:cNvPr>
            <p:cNvSpPr/>
            <p:nvPr/>
          </p:nvSpPr>
          <p:spPr>
            <a:xfrm>
              <a:off x="1598817" y="3279825"/>
              <a:ext cx="3025913" cy="329945"/>
            </a:xfrm>
            <a:prstGeom prst="rect">
              <a:avLst/>
            </a:prstGeom>
            <a:noFill/>
            <a:ln w="28575">
              <a:solidFill>
                <a:schemeClr val="tx1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r>
                <a:rPr lang="en-US" sz="2000" dirty="0">
                  <a:solidFill>
                    <a:schemeClr val="tx1"/>
                  </a:solidFill>
                  <a:latin typeface="Agency FB" panose="020B0503020202020204" pitchFamily="34" charset="0"/>
                  <a:cs typeface="Assistant ExtraLight" panose="00000300000000000000" pitchFamily="2" charset="-79"/>
                </a:rPr>
                <a:t>Calculates the spectral contrast </a:t>
              </a:r>
              <a:endParaRPr lang="he-IL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endParaRPr>
            </a:p>
          </p:txBody>
        </p:sp>
      </p:grpSp>
      <p:sp>
        <p:nvSpPr>
          <p:cNvPr id="39" name="מלבן 38">
            <a:extLst>
              <a:ext uri="{FF2B5EF4-FFF2-40B4-BE49-F238E27FC236}">
                <a16:creationId xmlns:a16="http://schemas.microsoft.com/office/drawing/2014/main" id="{279413D7-B964-5D9A-1654-77985EE5F724}"/>
              </a:ext>
            </a:extLst>
          </p:cNvPr>
          <p:cNvSpPr/>
          <p:nvPr/>
        </p:nvSpPr>
        <p:spPr>
          <a:xfrm>
            <a:off x="8272456" y="3481078"/>
            <a:ext cx="3330622" cy="39445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compute the mean of the features</a:t>
            </a:r>
            <a:endParaRPr lang="he-IL" sz="2000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sp>
        <p:nvSpPr>
          <p:cNvPr id="40" name="מלבן 39">
            <a:extLst>
              <a:ext uri="{FF2B5EF4-FFF2-40B4-BE49-F238E27FC236}">
                <a16:creationId xmlns:a16="http://schemas.microsoft.com/office/drawing/2014/main" id="{C59CC270-B6FE-5EFA-310C-A1902B6C1D9E}"/>
              </a:ext>
            </a:extLst>
          </p:cNvPr>
          <p:cNvSpPr/>
          <p:nvPr/>
        </p:nvSpPr>
        <p:spPr>
          <a:xfrm>
            <a:off x="7648437" y="3481078"/>
            <a:ext cx="524893" cy="39445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3</a:t>
            </a:r>
            <a:endParaRPr lang="he-IL" sz="2000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graphicFrame>
        <p:nvGraphicFramePr>
          <p:cNvPr id="44" name="טבלה 43">
            <a:extLst>
              <a:ext uri="{FF2B5EF4-FFF2-40B4-BE49-F238E27FC236}">
                <a16:creationId xmlns:a16="http://schemas.microsoft.com/office/drawing/2014/main" id="{C6B316E5-F78D-B3DE-4E15-A0CF1159471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32814881"/>
              </p:ext>
            </p:extLst>
          </p:nvPr>
        </p:nvGraphicFramePr>
        <p:xfrm>
          <a:off x="1006289" y="5481160"/>
          <a:ext cx="10305288" cy="1005840"/>
        </p:xfrm>
        <a:graphic>
          <a:graphicData uri="http://schemas.openxmlformats.org/drawingml/2006/table">
            <a:tbl>
              <a:tblPr/>
              <a:tblGrid>
                <a:gridCol w="1288161">
                  <a:extLst>
                    <a:ext uri="{9D8B030D-6E8A-4147-A177-3AD203B41FA5}">
                      <a16:colId xmlns:a16="http://schemas.microsoft.com/office/drawing/2014/main" val="2654696877"/>
                    </a:ext>
                  </a:extLst>
                </a:gridCol>
                <a:gridCol w="1288161">
                  <a:extLst>
                    <a:ext uri="{9D8B030D-6E8A-4147-A177-3AD203B41FA5}">
                      <a16:colId xmlns:a16="http://schemas.microsoft.com/office/drawing/2014/main" val="2719022307"/>
                    </a:ext>
                  </a:extLst>
                </a:gridCol>
                <a:gridCol w="1288161">
                  <a:extLst>
                    <a:ext uri="{9D8B030D-6E8A-4147-A177-3AD203B41FA5}">
                      <a16:colId xmlns:a16="http://schemas.microsoft.com/office/drawing/2014/main" val="3647240649"/>
                    </a:ext>
                  </a:extLst>
                </a:gridCol>
                <a:gridCol w="1288161">
                  <a:extLst>
                    <a:ext uri="{9D8B030D-6E8A-4147-A177-3AD203B41FA5}">
                      <a16:colId xmlns:a16="http://schemas.microsoft.com/office/drawing/2014/main" val="1567683628"/>
                    </a:ext>
                  </a:extLst>
                </a:gridCol>
                <a:gridCol w="1288161">
                  <a:extLst>
                    <a:ext uri="{9D8B030D-6E8A-4147-A177-3AD203B41FA5}">
                      <a16:colId xmlns:a16="http://schemas.microsoft.com/office/drawing/2014/main" val="3579821089"/>
                    </a:ext>
                  </a:extLst>
                </a:gridCol>
                <a:gridCol w="1288161">
                  <a:extLst>
                    <a:ext uri="{9D8B030D-6E8A-4147-A177-3AD203B41FA5}">
                      <a16:colId xmlns:a16="http://schemas.microsoft.com/office/drawing/2014/main" val="4065719483"/>
                    </a:ext>
                  </a:extLst>
                </a:gridCol>
                <a:gridCol w="1288161">
                  <a:extLst>
                    <a:ext uri="{9D8B030D-6E8A-4147-A177-3AD203B41FA5}">
                      <a16:colId xmlns:a16="http://schemas.microsoft.com/office/drawing/2014/main" val="2782143103"/>
                    </a:ext>
                  </a:extLst>
                </a:gridCol>
                <a:gridCol w="1288161">
                  <a:extLst>
                    <a:ext uri="{9D8B030D-6E8A-4147-A177-3AD203B41FA5}">
                      <a16:colId xmlns:a16="http://schemas.microsoft.com/office/drawing/2014/main" val="3753284192"/>
                    </a:ext>
                  </a:extLst>
                </a:gridCol>
              </a:tblGrid>
              <a:tr h="439777">
                <a:tc>
                  <a:txBody>
                    <a:bodyPr/>
                    <a:lstStyle/>
                    <a:p>
                      <a:r>
                        <a:rPr lang="en-US" dirty="0"/>
                        <a:t>Audio File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MFCC_1_mean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MFCC_2_mean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e-IL"/>
                        <a:t>...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/>
                        <a:t>MFCC_40_mean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Contrast_1_mean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e-IL"/>
                        <a:t>...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Contrast_7_mean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775311071"/>
                  </a:ext>
                </a:extLst>
              </a:tr>
              <a:tr h="251301">
                <a:tc>
                  <a:txBody>
                    <a:bodyPr/>
                    <a:lstStyle/>
                    <a:p>
                      <a:r>
                        <a:rPr lang="en-US"/>
                        <a:t>File1.wav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e-IL"/>
                        <a:t>-350.23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e-IL"/>
                        <a:t>150.45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e-IL"/>
                        <a:t>...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e-IL"/>
                        <a:t>0.55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e-IL"/>
                        <a:t>20.65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e-IL"/>
                        <a:t>...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he-IL" dirty="0"/>
                        <a:t>18.55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681499156"/>
                  </a:ext>
                </a:extLst>
              </a:tr>
            </a:tbl>
          </a:graphicData>
        </a:graphic>
      </p:graphicFrame>
      <p:sp>
        <p:nvSpPr>
          <p:cNvPr id="46" name="מלבן 45">
            <a:extLst>
              <a:ext uri="{FF2B5EF4-FFF2-40B4-BE49-F238E27FC236}">
                <a16:creationId xmlns:a16="http://schemas.microsoft.com/office/drawing/2014/main" id="{D65CD38C-50F5-B227-AE64-139FA8DA3106}"/>
              </a:ext>
            </a:extLst>
          </p:cNvPr>
          <p:cNvSpPr/>
          <p:nvPr/>
        </p:nvSpPr>
        <p:spPr>
          <a:xfrm>
            <a:off x="4163199" y="4976037"/>
            <a:ext cx="4441305" cy="307523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Example of the table after pre - process</a:t>
            </a:r>
            <a:endParaRPr lang="he-IL" sz="2400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  <p:sp>
        <p:nvSpPr>
          <p:cNvPr id="49" name="מלבן 48">
            <a:extLst>
              <a:ext uri="{FF2B5EF4-FFF2-40B4-BE49-F238E27FC236}">
                <a16:creationId xmlns:a16="http://schemas.microsoft.com/office/drawing/2014/main" id="{1D18F577-5B9B-F103-2AD8-BDBA9924BCC8}"/>
              </a:ext>
            </a:extLst>
          </p:cNvPr>
          <p:cNvSpPr/>
          <p:nvPr/>
        </p:nvSpPr>
        <p:spPr>
          <a:xfrm>
            <a:off x="7648437" y="3954155"/>
            <a:ext cx="3954640" cy="394457"/>
          </a:xfrm>
          <a:prstGeom prst="rect">
            <a:avLst/>
          </a:prstGeom>
          <a:noFill/>
          <a:ln w="28575"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r>
              <a:rPr lang="en-US" b="1" dirty="0">
                <a:solidFill>
                  <a:schemeClr val="tx1"/>
                </a:solidFill>
                <a:latin typeface="Agency FB" panose="020B0503020202020204" pitchFamily="34" charset="0"/>
                <a:cs typeface="Assistant ExtraLight" panose="00000300000000000000" pitchFamily="2" charset="-79"/>
              </a:rPr>
              <a:t>40 columns of MFCC, 7 Columns of Contrast</a:t>
            </a:r>
            <a:endParaRPr lang="he-IL" b="1" dirty="0">
              <a:solidFill>
                <a:schemeClr val="tx1"/>
              </a:solidFill>
              <a:latin typeface="Agency FB" panose="020B0503020202020204" pitchFamily="34" charset="0"/>
              <a:cs typeface="Assistant ExtraLight" panose="00000300000000000000" pitchFamily="2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13840047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DCF5C79-14CF-3F7E-9522-60CF99164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57" y="335618"/>
            <a:ext cx="10902751" cy="831581"/>
          </a:xfrm>
        </p:spPr>
        <p:txBody>
          <a:bodyPr anchor="ctr">
            <a:normAutofit fontScale="90000"/>
          </a:bodyPr>
          <a:lstStyle/>
          <a:p>
            <a:r>
              <a:rPr lang="en-US" sz="5400" dirty="0">
                <a:latin typeface="Assistant ExtraLight" panose="00000300000000000000" pitchFamily="2" charset="-79"/>
                <a:cs typeface="Assistant ExtraLight" panose="00000300000000000000" pitchFamily="2" charset="-79"/>
              </a:rPr>
              <a:t>Machine learning model – random forest</a:t>
            </a:r>
            <a:endParaRPr lang="he-IL" sz="5400" dirty="0">
              <a:latin typeface="Assistant ExtraLight" panose="00000300000000000000" pitchFamily="2" charset="-79"/>
              <a:cs typeface="Assistant ExtraLight" panose="00000300000000000000" pitchFamily="2" charset="-79"/>
            </a:endParaRPr>
          </a:p>
        </p:txBody>
      </p:sp>
      <p:pic>
        <p:nvPicPr>
          <p:cNvPr id="51" name="תמונה 50">
            <a:extLst>
              <a:ext uri="{FF2B5EF4-FFF2-40B4-BE49-F238E27FC236}">
                <a16:creationId xmlns:a16="http://schemas.microsoft.com/office/drawing/2014/main" id="{BDE765F0-5EE6-BE59-B3EB-4F4416133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799" y="1067173"/>
            <a:ext cx="3534268" cy="200053"/>
          </a:xfrm>
          <a:prstGeom prst="rect">
            <a:avLst/>
          </a:prstGeom>
        </p:spPr>
      </p:pic>
      <p:pic>
        <p:nvPicPr>
          <p:cNvPr id="4" name="תמונה 3">
            <a:extLst>
              <a:ext uri="{FF2B5EF4-FFF2-40B4-BE49-F238E27FC236}">
                <a16:creationId xmlns:a16="http://schemas.microsoft.com/office/drawing/2014/main" id="{4F313824-C814-9D00-EDCC-866F07278C4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354"/>
          <a:stretch/>
        </p:blipFill>
        <p:spPr>
          <a:xfrm>
            <a:off x="2989007" y="3950979"/>
            <a:ext cx="5527435" cy="2907021"/>
          </a:xfrm>
          <a:prstGeom prst="rect">
            <a:avLst/>
          </a:prstGeom>
        </p:spPr>
      </p:pic>
      <p:sp>
        <p:nvSpPr>
          <p:cNvPr id="6" name="מלבן 5">
            <a:extLst>
              <a:ext uri="{FF2B5EF4-FFF2-40B4-BE49-F238E27FC236}">
                <a16:creationId xmlns:a16="http://schemas.microsoft.com/office/drawing/2014/main" id="{DBEE6AD4-6BF0-09B8-96B4-3A9E6CE6DAE2}"/>
              </a:ext>
            </a:extLst>
          </p:cNvPr>
          <p:cNvSpPr/>
          <p:nvPr/>
        </p:nvSpPr>
        <p:spPr>
          <a:xfrm>
            <a:off x="1032388" y="1466145"/>
            <a:ext cx="10408956" cy="253558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 rtl="0"/>
            <a:r>
              <a:rPr lang="en-US" b="1" u="sng" dirty="0">
                <a:solidFill>
                  <a:schemeClr val="tx1"/>
                </a:solidFill>
              </a:rPr>
              <a:t>Random Forest</a:t>
            </a:r>
          </a:p>
          <a:p>
            <a:pPr algn="l" rtl="0"/>
            <a:r>
              <a:rPr lang="en-US" dirty="0">
                <a:solidFill>
                  <a:schemeClr val="tx1"/>
                </a:solidFill>
              </a:rPr>
              <a:t>A random forest is a machine learning model that consists of a large number of individual decision trees that operate as an ensemble. Each individual tree in the random forest give a class prediction, and the class with the most votes becomes the model's prediction.</a:t>
            </a:r>
            <a:endParaRPr lang="he-IL" dirty="0">
              <a:solidFill>
                <a:schemeClr val="tx1"/>
              </a:solidFill>
            </a:endParaRPr>
          </a:p>
          <a:p>
            <a:pPr algn="l" rtl="0"/>
            <a:r>
              <a:rPr lang="en-US" dirty="0">
                <a:solidFill>
                  <a:schemeClr val="tx1"/>
                </a:solidFill>
              </a:rPr>
              <a:t>Each tree in a random forest is built independently by selecting a random subset of features to look at, which helps in creating diverse trees that collectively enhance the model's ability to generalize well on unseen data.</a:t>
            </a:r>
          </a:p>
          <a:p>
            <a:pPr algn="l" rtl="0"/>
            <a:endParaRPr lang="en-US" dirty="0">
              <a:solidFill>
                <a:schemeClr val="tx1"/>
              </a:solidFill>
            </a:endParaRPr>
          </a:p>
          <a:p>
            <a:pPr algn="l" rtl="0"/>
            <a:r>
              <a:rPr lang="en-US" dirty="0">
                <a:solidFill>
                  <a:schemeClr val="tx1"/>
                </a:solidFill>
              </a:rPr>
              <a:t>I chose Random forest with 100 estimators [trees]</a:t>
            </a:r>
          </a:p>
        </p:txBody>
      </p:sp>
    </p:spTree>
    <p:extLst>
      <p:ext uri="{BB962C8B-B14F-4D97-AF65-F5344CB8AC3E}">
        <p14:creationId xmlns:p14="http://schemas.microsoft.com/office/powerpoint/2010/main" val="19224844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DCF5C79-14CF-3F7E-9522-60CF99164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57" y="335618"/>
            <a:ext cx="10902751" cy="831581"/>
          </a:xfrm>
        </p:spPr>
        <p:txBody>
          <a:bodyPr anchor="ctr">
            <a:normAutofit fontScale="90000"/>
          </a:bodyPr>
          <a:lstStyle/>
          <a:p>
            <a:r>
              <a:rPr lang="en-US" sz="5400" dirty="0">
                <a:latin typeface="Assistant ExtraLight" panose="00000300000000000000" pitchFamily="2" charset="-79"/>
                <a:cs typeface="Assistant ExtraLight" panose="00000300000000000000" pitchFamily="2" charset="-79"/>
              </a:rPr>
              <a:t>Model result on test set</a:t>
            </a:r>
            <a:endParaRPr lang="he-IL" sz="5400" dirty="0">
              <a:latin typeface="Assistant ExtraLight" panose="00000300000000000000" pitchFamily="2" charset="-79"/>
              <a:cs typeface="Assistant ExtraLight" panose="00000300000000000000" pitchFamily="2" charset="-79"/>
            </a:endParaRPr>
          </a:p>
        </p:txBody>
      </p:sp>
      <p:pic>
        <p:nvPicPr>
          <p:cNvPr id="51" name="תמונה 50">
            <a:extLst>
              <a:ext uri="{FF2B5EF4-FFF2-40B4-BE49-F238E27FC236}">
                <a16:creationId xmlns:a16="http://schemas.microsoft.com/office/drawing/2014/main" id="{BDE765F0-5EE6-BE59-B3EB-4F4416133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799" y="1067173"/>
            <a:ext cx="3534268" cy="200053"/>
          </a:xfrm>
          <a:prstGeom prst="rect">
            <a:avLst/>
          </a:prstGeom>
        </p:spPr>
      </p:pic>
      <p:pic>
        <p:nvPicPr>
          <p:cNvPr id="5" name="תמונה 4">
            <a:extLst>
              <a:ext uri="{FF2B5EF4-FFF2-40B4-BE49-F238E27FC236}">
                <a16:creationId xmlns:a16="http://schemas.microsoft.com/office/drawing/2014/main" id="{BC408155-E1E1-1E7E-C1C7-EDE82F97757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23974"/>
          <a:stretch/>
        </p:blipFill>
        <p:spPr>
          <a:xfrm>
            <a:off x="3303639" y="1582727"/>
            <a:ext cx="5702710" cy="247546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7" name="מלבן 6">
                <a:extLst>
                  <a:ext uri="{FF2B5EF4-FFF2-40B4-BE49-F238E27FC236}">
                    <a16:creationId xmlns:a16="http://schemas.microsoft.com/office/drawing/2014/main" id="{EFD0B4E5-D389-C5ED-B842-DAB879D06529}"/>
                  </a:ext>
                </a:extLst>
              </p:cNvPr>
              <p:cNvSpPr/>
              <p:nvPr/>
            </p:nvSpPr>
            <p:spPr>
              <a:xfrm>
                <a:off x="1012723" y="4859482"/>
                <a:ext cx="2290916" cy="83158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Precision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𝐹𝑃</m:t>
                        </m:r>
                      </m:den>
                    </m:f>
                  </m:oMath>
                </a14:m>
                <a:endParaRPr lang="he-IL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7" name="מלבן 6">
                <a:extLst>
                  <a:ext uri="{FF2B5EF4-FFF2-40B4-BE49-F238E27FC236}">
                    <a16:creationId xmlns:a16="http://schemas.microsoft.com/office/drawing/2014/main" id="{EFD0B4E5-D389-C5ED-B842-DAB879D06529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12723" y="4859482"/>
                <a:ext cx="2290916" cy="831581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8" name="מלבן 7">
                <a:extLst>
                  <a:ext uri="{FF2B5EF4-FFF2-40B4-BE49-F238E27FC236}">
                    <a16:creationId xmlns:a16="http://schemas.microsoft.com/office/drawing/2014/main" id="{33CB421B-7CCB-6164-0A9B-29B0D7BD2C82}"/>
                  </a:ext>
                </a:extLst>
              </p:cNvPr>
              <p:cNvSpPr/>
              <p:nvPr/>
            </p:nvSpPr>
            <p:spPr>
              <a:xfrm>
                <a:off x="4147227" y="4859480"/>
                <a:ext cx="4272117" cy="83158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F1-score 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P</m:t>
                        </m:r>
                        <m:r>
                          <m:rPr>
                            <m:sty m:val="p"/>
                          </m:rPr>
                          <a:rPr lang="en-US" b="0" i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recisio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𝑛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⋅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𝑟𝑒𝑐𝑎𝑙𝑙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𝑃𝑟𝑒𝑐𝑖𝑠𝑖𝑜𝑛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𝑟𝑒𝑐𝑎𝑙𝑙</m:t>
                        </m:r>
                      </m:den>
                    </m:f>
                    <m:r>
                      <a:rPr lang="en-US" b="0" i="1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𝐹𝑃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𝐹𝑁</m:t>
                        </m:r>
                      </m:den>
                    </m:f>
                  </m:oMath>
                </a14:m>
                <a:endParaRPr lang="he-IL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8" name="מלבן 7">
                <a:extLst>
                  <a:ext uri="{FF2B5EF4-FFF2-40B4-BE49-F238E27FC236}">
                    <a16:creationId xmlns:a16="http://schemas.microsoft.com/office/drawing/2014/main" id="{33CB421B-7CCB-6164-0A9B-29B0D7BD2C82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147227" y="4859480"/>
                <a:ext cx="4272117" cy="831581"/>
              </a:xfrm>
              <a:prstGeom prst="rect">
                <a:avLst/>
              </a:prstGeom>
              <a:blipFill>
                <a:blip r:embed="rId6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9" name="מלבן 8">
                <a:extLst>
                  <a:ext uri="{FF2B5EF4-FFF2-40B4-BE49-F238E27FC236}">
                    <a16:creationId xmlns:a16="http://schemas.microsoft.com/office/drawing/2014/main" id="{5875DA04-938C-F8BE-53D1-72287BD13DFF}"/>
                  </a:ext>
                </a:extLst>
              </p:cNvPr>
              <p:cNvSpPr/>
              <p:nvPr/>
            </p:nvSpPr>
            <p:spPr>
              <a:xfrm>
                <a:off x="9319392" y="4859481"/>
                <a:ext cx="2290916" cy="831581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1" anchor="ctr"/>
              <a:lstStyle/>
              <a:p>
                <a:pPr algn="ctr"/>
                <a:r>
                  <a:rPr lang="en-US" dirty="0">
                    <a:solidFill>
                      <a:schemeClr val="tx1"/>
                    </a:solidFill>
                  </a:rPr>
                  <a:t>recall =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</m:num>
                      <m:den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𝑇𝑃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+</m:t>
                        </m:r>
                        <m:r>
                          <a:rPr lang="en-US" b="0" i="1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</a:rPr>
                          <m:t>𝐹𝑁</m:t>
                        </m:r>
                      </m:den>
                    </m:f>
                  </m:oMath>
                </a14:m>
                <a:endParaRPr lang="he-IL" dirty="0">
                  <a:solidFill>
                    <a:schemeClr val="tx1"/>
                  </a:solidFill>
                </a:endParaRPr>
              </a:p>
            </p:txBody>
          </p:sp>
        </mc:Choice>
        <mc:Fallback xmlns="">
          <p:sp>
            <p:nvSpPr>
              <p:cNvPr id="9" name="מלבן 8">
                <a:extLst>
                  <a:ext uri="{FF2B5EF4-FFF2-40B4-BE49-F238E27FC236}">
                    <a16:creationId xmlns:a16="http://schemas.microsoft.com/office/drawing/2014/main" id="{5875DA04-938C-F8BE-53D1-72287BD13DFF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9319392" y="4859481"/>
                <a:ext cx="2290916" cy="831581"/>
              </a:xfrm>
              <a:prstGeom prst="rect">
                <a:avLst/>
              </a:prstGeom>
              <a:blipFill>
                <a:blip r:embed="rId7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he-IL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1536382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DCF5C79-14CF-3F7E-9522-60CF99164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0326" y="273317"/>
            <a:ext cx="10902751" cy="831581"/>
          </a:xfrm>
        </p:spPr>
        <p:txBody>
          <a:bodyPr anchor="ctr">
            <a:normAutofit fontScale="90000"/>
          </a:bodyPr>
          <a:lstStyle/>
          <a:p>
            <a:r>
              <a:rPr lang="en-US" sz="5400" dirty="0">
                <a:latin typeface="Assistant ExtraLight" panose="00000300000000000000" pitchFamily="2" charset="-79"/>
                <a:cs typeface="Assistant ExtraLight" panose="00000300000000000000" pitchFamily="2" charset="-79"/>
              </a:rPr>
              <a:t>demonstration</a:t>
            </a:r>
            <a:endParaRPr lang="he-IL" sz="5400" dirty="0">
              <a:latin typeface="Assistant ExtraLight" panose="00000300000000000000" pitchFamily="2" charset="-79"/>
              <a:cs typeface="Assistant ExtraLight" panose="00000300000000000000" pitchFamily="2" charset="-79"/>
            </a:endParaRPr>
          </a:p>
        </p:txBody>
      </p:sp>
      <p:pic>
        <p:nvPicPr>
          <p:cNvPr id="51" name="תמונה 50">
            <a:extLst>
              <a:ext uri="{FF2B5EF4-FFF2-40B4-BE49-F238E27FC236}">
                <a16:creationId xmlns:a16="http://schemas.microsoft.com/office/drawing/2014/main" id="{BDE765F0-5EE6-BE59-B3EB-4F441613378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91799" y="1067173"/>
            <a:ext cx="3534268" cy="200053"/>
          </a:xfrm>
          <a:prstGeom prst="rect">
            <a:avLst/>
          </a:prstGeom>
        </p:spPr>
      </p:pic>
      <p:pic>
        <p:nvPicPr>
          <p:cNvPr id="5" name="assistant project">
            <a:hlinkClick r:id="" action="ppaction://media"/>
            <a:extLst>
              <a:ext uri="{FF2B5EF4-FFF2-40B4-BE49-F238E27FC236}">
                <a16:creationId xmlns:a16="http://schemas.microsoft.com/office/drawing/2014/main" id="{DAA1B01C-47CB-0F71-CC6B-49889B87BD5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st="1132"/>
                </p14:media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433536" y="1599755"/>
            <a:ext cx="7450794" cy="4191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67187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83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כותרת 1">
            <a:extLst>
              <a:ext uri="{FF2B5EF4-FFF2-40B4-BE49-F238E27FC236}">
                <a16:creationId xmlns:a16="http://schemas.microsoft.com/office/drawing/2014/main" id="{DDCF5C79-14CF-3F7E-9522-60CF9916405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557" y="335618"/>
            <a:ext cx="10902751" cy="831581"/>
          </a:xfrm>
        </p:spPr>
        <p:txBody>
          <a:bodyPr anchor="ctr">
            <a:normAutofit fontScale="90000"/>
          </a:bodyPr>
          <a:lstStyle/>
          <a:p>
            <a:r>
              <a:rPr lang="en-US" sz="5400" dirty="0">
                <a:latin typeface="Assistant ExtraLight" panose="00000300000000000000" pitchFamily="2" charset="-79"/>
                <a:cs typeface="Assistant ExtraLight" panose="00000300000000000000" pitchFamily="2" charset="-79"/>
              </a:rPr>
              <a:t>Links</a:t>
            </a:r>
            <a:endParaRPr lang="he-IL" sz="5400" dirty="0">
              <a:latin typeface="Assistant ExtraLight" panose="00000300000000000000" pitchFamily="2" charset="-79"/>
              <a:cs typeface="Assistant ExtraLight" panose="00000300000000000000" pitchFamily="2" charset="-79"/>
            </a:endParaRPr>
          </a:p>
        </p:txBody>
      </p:sp>
      <p:pic>
        <p:nvPicPr>
          <p:cNvPr id="51" name="תמונה 50">
            <a:extLst>
              <a:ext uri="{FF2B5EF4-FFF2-40B4-BE49-F238E27FC236}">
                <a16:creationId xmlns:a16="http://schemas.microsoft.com/office/drawing/2014/main" id="{BDE765F0-5EE6-BE59-B3EB-4F441613378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91799" y="1067173"/>
            <a:ext cx="3534268" cy="200053"/>
          </a:xfrm>
          <a:prstGeom prst="rect">
            <a:avLst/>
          </a:prstGeom>
        </p:spPr>
      </p:pic>
      <p:sp>
        <p:nvSpPr>
          <p:cNvPr id="3" name="מלבן 2">
            <a:extLst>
              <a:ext uri="{FF2B5EF4-FFF2-40B4-BE49-F238E27FC236}">
                <a16:creationId xmlns:a16="http://schemas.microsoft.com/office/drawing/2014/main" id="{04D25717-A4D9-CB03-D379-1C96DE60FFBC}"/>
              </a:ext>
            </a:extLst>
          </p:cNvPr>
          <p:cNvSpPr/>
          <p:nvPr/>
        </p:nvSpPr>
        <p:spPr>
          <a:xfrm>
            <a:off x="953729" y="1573161"/>
            <a:ext cx="10304206" cy="1101213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OpenAI – speechTotext, ChatGPT (https://openai.com/chatgpt/). 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Google API – textToSpeech (</a:t>
            </a:r>
            <a:r>
              <a:rPr lang="en-US" dirty="0">
                <a:solidFill>
                  <a:schemeClr val="tx1"/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https://cloud.google.com/text-to-speech?hl=en</a:t>
            </a:r>
            <a:r>
              <a:rPr lang="en-US" dirty="0">
                <a:solidFill>
                  <a:schemeClr val="tx1"/>
                </a:solidFill>
              </a:rPr>
              <a:t>)</a:t>
            </a:r>
          </a:p>
          <a:p>
            <a:pPr marL="342900" indent="-342900" algn="l" rtl="0">
              <a:buFont typeface="+mj-lt"/>
              <a:buAutoNum type="arabicPeriod"/>
            </a:pPr>
            <a:r>
              <a:rPr lang="en-US" dirty="0">
                <a:solidFill>
                  <a:schemeClr val="tx1"/>
                </a:solidFill>
              </a:rPr>
              <a:t>ChatGPT – (https://chatgpt.com/)</a:t>
            </a:r>
            <a:endParaRPr lang="he-IL" dirty="0">
              <a:solidFill>
                <a:schemeClr val="tx1"/>
              </a:solidFill>
            </a:endParaRPr>
          </a:p>
        </p:txBody>
      </p:sp>
      <p:sp>
        <p:nvSpPr>
          <p:cNvPr id="4" name="מלבן 3">
            <a:extLst>
              <a:ext uri="{FF2B5EF4-FFF2-40B4-BE49-F238E27FC236}">
                <a16:creationId xmlns:a16="http://schemas.microsoft.com/office/drawing/2014/main" id="{621BCFB7-9B78-294D-CF46-0F20C6AFDE4D}"/>
              </a:ext>
            </a:extLst>
          </p:cNvPr>
          <p:cNvSpPr/>
          <p:nvPr/>
        </p:nvSpPr>
        <p:spPr>
          <a:xfrm>
            <a:off x="934065" y="3080336"/>
            <a:ext cx="10304206" cy="488774"/>
          </a:xfrm>
          <a:prstGeom prst="rect">
            <a:avLst/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l" rtl="0"/>
            <a:r>
              <a:rPr lang="en-US" b="1" dirty="0">
                <a:solidFill>
                  <a:schemeClr val="tx1"/>
                </a:solidFill>
              </a:rPr>
              <a:t>Want to try?  </a:t>
            </a:r>
            <a:r>
              <a:rPr lang="en-US" dirty="0">
                <a:solidFill>
                  <a:schemeClr val="tx1"/>
                </a:solidFill>
              </a:rPr>
              <a:t>[link to my project on GitHub] : </a:t>
            </a:r>
            <a:r>
              <a:rPr lang="en-US" dirty="0">
                <a:solidFill>
                  <a:schemeClr val="tx1"/>
                </a:solidFill>
                <a:hlinkClick r:id="rId5"/>
              </a:rPr>
              <a:t>MirrorTalk</a:t>
            </a:r>
            <a:endParaRPr lang="he-IL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68374149"/>
      </p:ext>
    </p:extLst>
  </p:cSld>
  <p:clrMapOvr>
    <a:masterClrMapping/>
  </p:clrMapOvr>
</p:sld>
</file>

<file path=ppt/theme/theme1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ערכת נושא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4681</TotalTime>
  <Words>350</Words>
  <Application>Microsoft Office PowerPoint</Application>
  <PresentationFormat>מסך רחב</PresentationFormat>
  <Paragraphs>75</Paragraphs>
  <Slides>8</Slides>
  <Notes>8</Notes>
  <HiddenSlides>0</HiddenSlides>
  <MMClips>1</MMClips>
  <ScaleCrop>false</ScaleCrop>
  <HeadingPairs>
    <vt:vector size="6" baseType="variant">
      <vt:variant>
        <vt:lpstr>גופנים בשימוש</vt:lpstr>
      </vt:variant>
      <vt:variant>
        <vt:i4>6</vt:i4>
      </vt:variant>
      <vt:variant>
        <vt:lpstr>ערכת נושא</vt:lpstr>
      </vt:variant>
      <vt:variant>
        <vt:i4>1</vt:i4>
      </vt:variant>
      <vt:variant>
        <vt:lpstr>כותרות שקופיות</vt:lpstr>
      </vt:variant>
      <vt:variant>
        <vt:i4>8</vt:i4>
      </vt:variant>
    </vt:vector>
  </HeadingPairs>
  <TitlesOfParts>
    <vt:vector size="15" baseType="lpstr">
      <vt:lpstr>Agency FB</vt:lpstr>
      <vt:lpstr>Aptos</vt:lpstr>
      <vt:lpstr>Aptos Display</vt:lpstr>
      <vt:lpstr>Arial</vt:lpstr>
      <vt:lpstr>Assistant ExtraLight</vt:lpstr>
      <vt:lpstr>Cambria Math</vt:lpstr>
      <vt:lpstr>ערכת נושא Office</vt:lpstr>
      <vt:lpstr>Adjust your assistant</vt:lpstr>
      <vt:lpstr>My project choice</vt:lpstr>
      <vt:lpstr>Project flow</vt:lpstr>
      <vt:lpstr>Data</vt:lpstr>
      <vt:lpstr>Machine learning model – random forest</vt:lpstr>
      <vt:lpstr>Model result on test set</vt:lpstr>
      <vt:lpstr>demonstration</vt:lpstr>
      <vt:lpstr>Links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Daniel Gabbay</dc:creator>
  <cp:lastModifiedBy>Daniel Gabbay</cp:lastModifiedBy>
  <cp:revision>4</cp:revision>
  <dcterms:created xsi:type="dcterms:W3CDTF">2024-06-19T09:05:43Z</dcterms:created>
  <dcterms:modified xsi:type="dcterms:W3CDTF">2024-06-22T17:02:50Z</dcterms:modified>
</cp:coreProperties>
</file>

<file path=docProps/thumbnail.jpeg>
</file>